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73" r:id="rId4"/>
  </p:sldMasterIdLst>
  <p:notesMasterIdLst>
    <p:notesMasterId r:id="rId25"/>
  </p:notesMasterIdLst>
  <p:handoutMasterIdLst>
    <p:handoutMasterId r:id="rId26"/>
  </p:handoutMasterIdLst>
  <p:sldIdLst>
    <p:sldId id="906" r:id="rId5"/>
    <p:sldId id="908" r:id="rId6"/>
    <p:sldId id="905" r:id="rId7"/>
    <p:sldId id="889" r:id="rId8"/>
    <p:sldId id="890" r:id="rId9"/>
    <p:sldId id="894" r:id="rId10"/>
    <p:sldId id="895" r:id="rId11"/>
    <p:sldId id="896" r:id="rId12"/>
    <p:sldId id="897" r:id="rId13"/>
    <p:sldId id="898" r:id="rId14"/>
    <p:sldId id="875" r:id="rId15"/>
    <p:sldId id="909" r:id="rId16"/>
    <p:sldId id="900" r:id="rId17"/>
    <p:sldId id="901" r:id="rId18"/>
    <p:sldId id="902" r:id="rId19"/>
    <p:sldId id="879" r:id="rId20"/>
    <p:sldId id="880" r:id="rId21"/>
    <p:sldId id="903" r:id="rId22"/>
    <p:sldId id="904" r:id="rId23"/>
    <p:sldId id="907" r:id="rId2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CD35E55-7202-873E-9F78-AB65D2685788}" name="Kociánová Anna" initials="KA" userId="S::kocianovaa@msmt.cz::d2db85b0-f1f0-4d14-a816-2a34e4bec99e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řeček Pavel, Ing." initials="KPI" lastIdx="1" clrIdx="0">
    <p:extLst>
      <p:ext uri="{19B8F6BF-5375-455C-9EA6-DF929625EA0E}">
        <p15:presenceInfo xmlns:p15="http://schemas.microsoft.com/office/powerpoint/2012/main" userId="S-1-5-21-1024343765-948047755-1557874966-2102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A1E8F0"/>
    <a:srgbClr val="0000FF"/>
    <a:srgbClr val="62C6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41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FFFE37-5B72-41CD-A3D0-D4A2922361B1}" type="datetimeFigureOut">
              <a:rPr lang="cs-CZ" smtClean="0"/>
              <a:t>14.1.2025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951891-3EBD-45A6-8A7F-A43C96ABE3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0896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2C9A5B-1EE5-41B1-A14D-0086EB452C30}" type="datetimeFigureOut">
              <a:rPr lang="cs-CZ" smtClean="0"/>
              <a:t>14.1.2025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375547-E490-4E46-896A-3B9E014CC7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3962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768000" y="1224000"/>
            <a:ext cx="7824000" cy="1522800"/>
          </a:xfrm>
        </p:spPr>
        <p:txBody>
          <a:bodyPr lIns="0" tIns="0" rIns="0" bIns="0" anchor="b">
            <a:noAutofit/>
          </a:bodyPr>
          <a:lstStyle>
            <a:lvl1pPr algn="l">
              <a:defRPr sz="3400" cap="small" baseline="0">
                <a:solidFill>
                  <a:srgbClr val="87888A"/>
                </a:solidFill>
                <a:latin typeface="Calibri" panose="020F0502020204030204" pitchFamily="34" charset="0"/>
              </a:defRPr>
            </a:lvl1pPr>
          </a:lstStyle>
          <a:p>
            <a:r>
              <a:rPr lang="cs-CZ"/>
              <a:t>Změny financování </a:t>
            </a:r>
            <a:br>
              <a:rPr lang="cs-CZ"/>
            </a:br>
            <a:r>
              <a:rPr lang="cs-CZ"/>
              <a:t>regionálního školství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68000" y="6022800"/>
            <a:ext cx="5181696" cy="415200"/>
          </a:xfr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cap="small" baseline="0">
                <a:solidFill>
                  <a:srgbClr val="87888A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val="1592383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Aktuální stav přípravy změny financování </a:t>
            </a:r>
            <a:r>
              <a:rPr lang="cs-CZ" err="1"/>
              <a:t>RgŠ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9599" y="1825625"/>
            <a:ext cx="10515600" cy="4351338"/>
          </a:xfrm>
        </p:spPr>
        <p:txBody>
          <a:bodyPr>
            <a:noAutofit/>
          </a:bodyPr>
          <a:lstStyle>
            <a:lvl1pPr>
              <a:defRPr/>
            </a:lvl1pPr>
            <a:lvl2pPr marL="108000" indent="0">
              <a:buNone/>
              <a:defRPr/>
            </a:lvl2pPr>
            <a:lvl3pPr marL="612000" indent="-180000">
              <a:defRPr/>
            </a:lvl3pPr>
            <a:lvl4pPr>
              <a:defRPr lang="cs-CZ" sz="1900" kern="1200" baseline="0" dirty="0" smtClean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432000" indent="0">
              <a:buFont typeface="Arial" panose="020B0604020202020204" pitchFamily="34" charset="0"/>
              <a:buNone/>
              <a:defRPr baseline="0"/>
            </a:lvl5pPr>
            <a:lvl6pPr marL="1260000">
              <a:defRPr lang="cs-CZ" sz="19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6pPr>
          </a:lstStyle>
          <a:p>
            <a:pPr lvl="0"/>
            <a:r>
              <a:rPr lang="cs-CZ"/>
              <a:t>zákon č. 167/2018 Sb. posunul účinnost změny financování o 1 rok, </a:t>
            </a:r>
            <a:br>
              <a:rPr lang="cs-CZ"/>
            </a:br>
            <a:r>
              <a:rPr lang="cs-CZ"/>
              <a:t>tj. na 1. ledna 2020</a:t>
            </a:r>
          </a:p>
          <a:p>
            <a:pPr lvl="0"/>
            <a:r>
              <a:rPr lang="cs-CZ"/>
              <a:t>rok 2019 – přechodový rok </a:t>
            </a:r>
          </a:p>
          <a:p>
            <a:pPr marL="612000" lvl="3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/>
              <a:t>financování jako doposud (republikové a krajské normativy)</a:t>
            </a:r>
          </a:p>
          <a:p>
            <a:pPr lvl="3"/>
            <a:r>
              <a:rPr lang="cs-CZ"/>
              <a:t>doplněny 3 nové jednoroční rozvojové programy:</a:t>
            </a:r>
          </a:p>
          <a:p>
            <a:pPr lvl="4"/>
            <a:r>
              <a:rPr lang="cs-CZ"/>
              <a:t>	od 1. 1. 2019</a:t>
            </a:r>
          </a:p>
          <a:p>
            <a:pPr lvl="5"/>
            <a:r>
              <a:rPr lang="cs-CZ"/>
              <a:t>RP na vyrovnávání mezikrajových rozdílů v odměňování pedagogů </a:t>
            </a:r>
            <a:br>
              <a:rPr lang="cs-CZ"/>
            </a:br>
            <a:r>
              <a:rPr lang="cs-CZ"/>
              <a:t>v MŠ, ZŠ, ŠD a SŠ – peníze jsou již na školách </a:t>
            </a:r>
          </a:p>
          <a:p>
            <a:pPr lvl="5"/>
            <a:r>
              <a:rPr lang="cs-CZ"/>
              <a:t>RP pro MŠ (překryv a rozšíření provozu MŠ)</a:t>
            </a:r>
          </a:p>
          <a:p>
            <a:pPr lvl="4"/>
            <a:r>
              <a:rPr lang="cs-CZ"/>
              <a:t>	od 1. 9. 2019</a:t>
            </a:r>
          </a:p>
          <a:p>
            <a:pPr marL="1260000" lvl="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cs-CZ"/>
              <a:t>RP pro ZŠ a SŠ na zohlednění náběhu </a:t>
            </a:r>
            <a:r>
              <a:rPr lang="cs-CZ" err="1"/>
              <a:t>PHmax</a:t>
            </a:r>
            <a:endParaRPr lang="cs-CZ"/>
          </a:p>
          <a:p>
            <a:pPr lvl="2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25237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9667" y="944564"/>
            <a:ext cx="10515600" cy="609917"/>
          </a:xfrm>
        </p:spPr>
        <p:txBody>
          <a:bodyPr anchor="t" anchorCtr="0">
            <a:noAutofit/>
          </a:bodyPr>
          <a:lstStyle>
            <a:lvl1pPr>
              <a:lnSpc>
                <a:spcPct val="100000"/>
              </a:lnSpc>
              <a:defRPr sz="2100" baseline="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/>
          </a:p>
        </p:txBody>
      </p:sp>
      <p:graphicFrame>
        <p:nvGraphicFramePr>
          <p:cNvPr id="7" name="Tabulka 6"/>
          <p:cNvGraphicFramePr>
            <a:graphicFrameLocks noGrp="1"/>
          </p:cNvGraphicFramePr>
          <p:nvPr userDrawn="1"/>
        </p:nvGraphicFramePr>
        <p:xfrm>
          <a:off x="729599" y="3546686"/>
          <a:ext cx="10515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353220853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44615953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82864684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7133029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50041598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8001944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398266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2215755881"/>
                  </a:ext>
                </a:extLst>
              </a:tr>
            </a:tbl>
          </a:graphicData>
        </a:graphic>
      </p:graphicFrame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729599" y="1825625"/>
            <a:ext cx="10935352" cy="1472776"/>
          </a:xfrm>
        </p:spPr>
        <p:txBody>
          <a:bodyPr>
            <a:no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9" name="Zástupný symbol pro obsah 2"/>
          <p:cNvSpPr>
            <a:spLocks noGrp="1"/>
          </p:cNvSpPr>
          <p:nvPr>
            <p:ph idx="14"/>
          </p:nvPr>
        </p:nvSpPr>
        <p:spPr>
          <a:xfrm>
            <a:off x="719667" y="4636559"/>
            <a:ext cx="10935352" cy="1472776"/>
          </a:xfrm>
        </p:spPr>
        <p:txBody>
          <a:bodyPr>
            <a:no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9761920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9599" y="1849437"/>
            <a:ext cx="515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80964" y="1849437"/>
            <a:ext cx="515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197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8721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686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lední strán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89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729600" y="936001"/>
            <a:ext cx="10838169" cy="62213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cs-CZ"/>
              <a:t>Aktuální stav přípravy změny financování </a:t>
            </a:r>
            <a:r>
              <a:rPr lang="cs-CZ" err="1"/>
              <a:t>RgŠ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96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/>
              <a:t>zákon č. 167/2018 Sb. posunul účinnost změny financování o 1 rok, </a:t>
            </a:r>
            <a:br>
              <a:rPr lang="cs-CZ"/>
            </a:br>
            <a:r>
              <a:rPr lang="cs-CZ"/>
              <a:t>tj. na 1. ledna 2020</a:t>
            </a:r>
          </a:p>
          <a:p>
            <a:pPr lvl="0"/>
            <a:r>
              <a:rPr lang="cs-CZ"/>
              <a:t>rok 2019 – přechodový rok </a:t>
            </a:r>
          </a:p>
          <a:p>
            <a:pPr marL="612000" lvl="3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/>
              <a:t>financování jako doposud (republikové a krajské normativy)</a:t>
            </a:r>
          </a:p>
          <a:p>
            <a:pPr lvl="3"/>
            <a:r>
              <a:rPr lang="cs-CZ"/>
              <a:t>doplněny 3 nové jednoroční rozvojové programy:</a:t>
            </a:r>
          </a:p>
          <a:p>
            <a:pPr lvl="4"/>
            <a:r>
              <a:rPr lang="cs-CZ"/>
              <a:t>	od 1. 1. 2019</a:t>
            </a:r>
          </a:p>
          <a:p>
            <a:pPr lvl="5"/>
            <a:r>
              <a:rPr lang="cs-CZ"/>
              <a:t>RP na vyrovnávání mezikrajových rozdílů v odměňování pedagogů </a:t>
            </a:r>
            <a:br>
              <a:rPr lang="cs-CZ"/>
            </a:br>
            <a:r>
              <a:rPr lang="cs-CZ"/>
              <a:t>v MŠ, ZŠ, ŠD a SŠ – peníze jsou již na školách </a:t>
            </a:r>
          </a:p>
          <a:p>
            <a:pPr lvl="5"/>
            <a:r>
              <a:rPr lang="cs-CZ"/>
              <a:t>RP pro MŠ (překryv a rozšíření provozu MŠ)</a:t>
            </a:r>
          </a:p>
          <a:p>
            <a:pPr lvl="4"/>
            <a:r>
              <a:rPr lang="cs-CZ"/>
              <a:t>	od 1. 9. 2019</a:t>
            </a:r>
          </a:p>
          <a:p>
            <a:pPr marL="1260000" lvl="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cs-CZ"/>
              <a:t>RP pro ZŠ a SŠ na zohlednění náběhu </a:t>
            </a:r>
            <a:r>
              <a:rPr lang="cs-CZ" err="1"/>
              <a:t>PHmax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1694566" y="101218"/>
            <a:ext cx="4974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323BD8D3-A9DD-40CB-A396-ADCE34852C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832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100" kern="1200" cap="all" baseline="0">
          <a:solidFill>
            <a:srgbClr val="428D96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324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428D96"/>
        </a:buClr>
        <a:buFont typeface="Calibri Light" panose="020F0302020204030204" pitchFamily="34" charset="0"/>
        <a:buChar char="●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324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rgbClr val="428D96"/>
        </a:buClr>
        <a:buFont typeface="Calibri Light" panose="020F0302020204030204" pitchFamily="34" charset="0"/>
        <a:buChar char="●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612000" indent="-18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3pPr>
      <a:lvl4pPr marL="612000" indent="-18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4pPr>
      <a:lvl5pPr marL="612000" indent="-18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5pPr>
      <a:lvl6pPr marL="1260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40">
          <p15:clr>
            <a:srgbClr val="F26B43"/>
          </p15:clr>
        </p15:guide>
        <p15:guide id="2" pos="5534">
          <p15:clr>
            <a:srgbClr val="F26B43"/>
          </p15:clr>
        </p15:guide>
        <p15:guide id="3" orient="horz" pos="595">
          <p15:clr>
            <a:srgbClr val="F26B43"/>
          </p15:clr>
        </p15:guide>
        <p15:guide id="4" orient="horz" pos="390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skala@zskamenicka.cz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ipsy.cz/" TargetMode="External"/><Relationship Id="rId2" Type="http://schemas.openxmlformats.org/officeDocument/2006/relationships/hyperlink" Target="https://www.to-das.cz/dipsy-cermat-prihlaseni-a-navod-k-podani-prihlasky-na-s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atlasskolstvi.cz/" TargetMode="External"/><Relationship Id="rId4" Type="http://schemas.openxmlformats.org/officeDocument/2006/relationships/hyperlink" Target="http://www.prihlaskynastredni.cz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A4651F-176F-4211-B34D-25994BD43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Prezentace pro rodiče vycházejících žáků ve školním roce 2024/25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C0968E7-82C8-4196-A4E5-DE3E82D4D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8000" indent="0">
              <a:buNone/>
            </a:pPr>
            <a:r>
              <a:rPr lang="cs-CZ" sz="8000" dirty="0"/>
              <a:t>Informace o přijímacím řízení ve školním roce 2024/25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4207CE4-4C90-4975-A81F-B2E19EA13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6933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8DF361-481B-3B94-4934-B7618BA75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916450"/>
            <a:ext cx="10838169" cy="713578"/>
          </a:xfr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sz="2800">
                <a:solidFill>
                  <a:srgbClr val="418E96"/>
                </a:solidFill>
                <a:latin typeface="Calibri"/>
                <a:cs typeface="Calibri"/>
              </a:rPr>
              <a:t>Podání přihlášky do prvního kola</a:t>
            </a:r>
            <a:br>
              <a:rPr lang="cs-CZ" sz="2800"/>
            </a:br>
            <a:br>
              <a:rPr lang="cs-CZ" sz="2800"/>
            </a:br>
            <a:br>
              <a:rPr lang="cs-CZ" sz="2800"/>
            </a:br>
            <a:endParaRPr lang="cs-CZ" sz="2800">
              <a:cs typeface="Calibri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6901B7-1777-E88B-3298-43D013787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705826"/>
            <a:ext cx="10493367" cy="4748804"/>
          </a:xfrm>
        </p:spPr>
        <p:txBody>
          <a:bodyPr vert="horz" lIns="0" tIns="0" rIns="0" bIns="0" rtlCol="0" anchor="t">
            <a:noAutofit/>
          </a:bodyPr>
          <a:lstStyle/>
          <a:p>
            <a:pPr marL="342900" indent="-342900">
              <a:spcAft>
                <a:spcPts val="1500"/>
              </a:spcAft>
            </a:pPr>
            <a:r>
              <a:rPr lang="cs-CZ" sz="2100" dirty="0">
                <a:latin typeface="Calibri"/>
                <a:cs typeface="Calibri"/>
              </a:rPr>
              <a:t>Přihlášku</a:t>
            </a:r>
            <a:r>
              <a:rPr lang="cs-CZ" sz="2100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Calibri"/>
              </a:rPr>
              <a:t> podává za nezletilého uchazeče jeho zákonný zástupce. </a:t>
            </a:r>
            <a:r>
              <a:rPr lang="cs-CZ" sz="2100" b="1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Calibri"/>
              </a:rPr>
              <a:t>Součástí přihlášky </a:t>
            </a:r>
            <a:r>
              <a:rPr lang="cs-CZ" sz="2100" b="1" dirty="0">
                <a:solidFill>
                  <a:srgbClr val="00000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je </a:t>
            </a:r>
            <a:r>
              <a:rPr lang="cs-CZ" sz="2100" b="1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Calibri"/>
              </a:rPr>
              <a:t>pak čestné </a:t>
            </a:r>
            <a:r>
              <a:rPr lang="cs-CZ" sz="2100" b="1" dirty="0">
                <a:latin typeface="Calibri"/>
                <a:ea typeface="Calibri" panose="020F0502020204030204" pitchFamily="34" charset="0"/>
                <a:cs typeface="Calibri"/>
              </a:rPr>
              <a:t>prohlášení podávající osoby, že nezletilý uchazeč souhlasí s jejím podáním a obsahem</a:t>
            </a:r>
            <a:r>
              <a:rPr lang="cs-CZ" sz="2100" b="1" dirty="0">
                <a:solidFill>
                  <a:srgbClr val="00000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.</a:t>
            </a:r>
            <a:r>
              <a:rPr lang="cs-CZ" sz="2100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Calibri"/>
              </a:rPr>
              <a:t> </a:t>
            </a:r>
            <a:r>
              <a:rPr lang="cs-CZ" sz="2100" dirty="0">
                <a:latin typeface="Calibri"/>
                <a:ea typeface="Calibri" panose="020F0502020204030204" pitchFamily="34" charset="0"/>
                <a:cs typeface="Calibri"/>
              </a:rPr>
              <a:t> </a:t>
            </a:r>
            <a:endParaRPr lang="cs-CZ" sz="2100" dirty="0">
              <a:effectLst/>
              <a:latin typeface="Calibri"/>
              <a:ea typeface="Calibri" panose="020F0502020204030204" pitchFamily="34" charset="0"/>
              <a:cs typeface="Calibri"/>
            </a:endParaRPr>
          </a:p>
          <a:p>
            <a:pPr marL="320040" indent="-320040">
              <a:spcAft>
                <a:spcPts val="1500"/>
              </a:spcAft>
            </a:pPr>
            <a:r>
              <a:rPr lang="cs-CZ" sz="2100" dirty="0">
                <a:latin typeface="Calibri"/>
                <a:ea typeface="Calibri" panose="020F0502020204030204" pitchFamily="34" charset="0"/>
                <a:cs typeface="Calibri"/>
              </a:rPr>
              <a:t>Uchazeč </a:t>
            </a:r>
            <a:r>
              <a:rPr lang="cs-CZ" sz="2100" dirty="0">
                <a:effectLst/>
                <a:latin typeface="Calibri"/>
                <a:ea typeface="Calibri" panose="020F0502020204030204" pitchFamily="34" charset="0"/>
                <a:cs typeface="Calibri"/>
              </a:rPr>
              <a:t>může podat </a:t>
            </a:r>
            <a:r>
              <a:rPr lang="cs-CZ" sz="2100" dirty="0">
                <a:latin typeface="Calibri"/>
                <a:ea typeface="Calibri" panose="020F0502020204030204" pitchFamily="34" charset="0"/>
                <a:cs typeface="Calibri"/>
              </a:rPr>
              <a:t>nejvýše dvě přihlášky pro obor vzdělání s talentovou zkouškou a </a:t>
            </a:r>
            <a:r>
              <a:rPr lang="cs-CZ" sz="2100" b="1" dirty="0">
                <a:latin typeface="Calibri"/>
                <a:ea typeface="Calibri" panose="020F0502020204030204" pitchFamily="34" charset="0"/>
                <a:cs typeface="Calibri"/>
              </a:rPr>
              <a:t>nejvýše tři přihlášky pro ostatní obory vzdělání</a:t>
            </a:r>
            <a:r>
              <a:rPr lang="cs-CZ" sz="2100" dirty="0">
                <a:effectLst/>
                <a:latin typeface="Calibri"/>
                <a:ea typeface="Calibri" panose="020F0502020204030204" pitchFamily="34" charset="0"/>
                <a:cs typeface="Calibri"/>
              </a:rPr>
              <a:t>.</a:t>
            </a:r>
            <a:r>
              <a:rPr lang="cs-CZ" sz="2100" dirty="0">
                <a:latin typeface="Calibri"/>
                <a:ea typeface="Calibri" panose="020F0502020204030204" pitchFamily="34" charset="0"/>
                <a:cs typeface="Calibri"/>
              </a:rPr>
              <a:t> </a:t>
            </a:r>
            <a:r>
              <a:rPr lang="cs-CZ" sz="2100" b="1" dirty="0">
                <a:latin typeface="Calibri"/>
                <a:ea typeface="Calibri" panose="020F0502020204030204" pitchFamily="34" charset="0"/>
                <a:cs typeface="Calibri"/>
              </a:rPr>
              <a:t>Maximálně možný počet podaných přihlášek může být tedy pět</a:t>
            </a:r>
            <a:r>
              <a:rPr lang="cs-CZ" sz="2100" b="1" dirty="0">
                <a:effectLst/>
                <a:latin typeface="Calibri"/>
                <a:ea typeface="Calibri" panose="020F0502020204030204" pitchFamily="34" charset="0"/>
                <a:cs typeface="Calibri"/>
              </a:rPr>
              <a:t>.</a:t>
            </a:r>
            <a:endParaRPr lang="cs-CZ" sz="2100" dirty="0">
              <a:effectLst/>
              <a:latin typeface="Calibri"/>
              <a:ea typeface="Calibri" panose="020F0502020204030204" pitchFamily="34" charset="0"/>
              <a:cs typeface="Calibri"/>
            </a:endParaRPr>
          </a:p>
          <a:p>
            <a:pPr marL="320040" indent="-320040">
              <a:spcAft>
                <a:spcPts val="1500"/>
              </a:spcAft>
            </a:pPr>
            <a:r>
              <a:rPr lang="cs-CZ" sz="2100" b="1" dirty="0">
                <a:latin typeface="Calibri"/>
                <a:ea typeface="Calibri" panose="020F0502020204030204" pitchFamily="34" charset="0"/>
                <a:cs typeface="Calibri"/>
              </a:rPr>
              <a:t>Pořadí uvedených oborů vzdělání </a:t>
            </a:r>
            <a:r>
              <a:rPr lang="cs-CZ" sz="2100" b="1" dirty="0">
                <a:effectLst/>
                <a:latin typeface="Calibri"/>
                <a:ea typeface="Calibri" panose="020F0502020204030204" pitchFamily="34" charset="0"/>
                <a:cs typeface="Calibri"/>
              </a:rPr>
              <a:t>v</a:t>
            </a:r>
            <a:r>
              <a:rPr lang="cs-CZ" sz="2100" b="1" dirty="0">
                <a:latin typeface="Calibri"/>
                <a:ea typeface="Calibri" panose="020F0502020204030204" pitchFamily="34" charset="0"/>
                <a:cs typeface="Calibri"/>
              </a:rPr>
              <a:t> </a:t>
            </a:r>
            <a:r>
              <a:rPr lang="cs-CZ" sz="2100" b="1" dirty="0">
                <a:effectLst/>
                <a:latin typeface="Calibri"/>
                <a:ea typeface="Calibri" panose="020F0502020204030204" pitchFamily="34" charset="0"/>
                <a:cs typeface="Calibri"/>
              </a:rPr>
              <a:t>přihlášce </a:t>
            </a:r>
            <a:r>
              <a:rPr lang="cs-CZ" sz="2100" b="1" dirty="0">
                <a:latin typeface="Calibri"/>
                <a:ea typeface="Calibri" panose="020F0502020204030204" pitchFamily="34" charset="0"/>
                <a:cs typeface="Calibri"/>
              </a:rPr>
              <a:t>vyjadřuje přednostní volbu oboru vzdělání</a:t>
            </a:r>
            <a:r>
              <a:rPr lang="cs-CZ" sz="2100" b="1" dirty="0">
                <a:effectLst/>
                <a:latin typeface="Calibri"/>
                <a:ea typeface="Calibri" panose="020F0502020204030204" pitchFamily="34" charset="0"/>
                <a:cs typeface="Calibri"/>
              </a:rPr>
              <a:t>,</a:t>
            </a:r>
            <a:r>
              <a:rPr lang="cs-CZ" sz="2100" b="1" dirty="0">
                <a:latin typeface="Calibri"/>
                <a:ea typeface="Calibri" panose="020F0502020204030204" pitchFamily="34" charset="0"/>
                <a:cs typeface="Calibri"/>
              </a:rPr>
              <a:t> tzn. že obory vzdělání jsou řazeny dle preference.</a:t>
            </a:r>
            <a:endParaRPr lang="cs-CZ" sz="2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/>
            </a:endParaRPr>
          </a:p>
          <a:p>
            <a:pPr marL="320040" indent="-320040">
              <a:spcAft>
                <a:spcPts val="1500"/>
              </a:spcAft>
            </a:pPr>
            <a:r>
              <a:rPr lang="cs-CZ" sz="2100" b="1" dirty="0">
                <a:latin typeface="Calibri"/>
                <a:ea typeface="Calibri" panose="020F0502020204030204" pitchFamily="34" charset="0"/>
                <a:cs typeface="Calibri"/>
              </a:rPr>
              <a:t>Uvedené pořadí musí být </a:t>
            </a:r>
            <a:r>
              <a:rPr lang="cs-CZ" sz="2100" b="1" dirty="0">
                <a:effectLst/>
                <a:latin typeface="Calibri"/>
                <a:ea typeface="Calibri" panose="020F0502020204030204" pitchFamily="34" charset="0"/>
                <a:cs typeface="Calibri"/>
              </a:rPr>
              <a:t>na </a:t>
            </a:r>
            <a:r>
              <a:rPr lang="cs-CZ" sz="2100" b="1" dirty="0">
                <a:latin typeface="Calibri"/>
                <a:ea typeface="Calibri" panose="020F0502020204030204" pitchFamily="34" charset="0"/>
                <a:cs typeface="Calibri"/>
              </a:rPr>
              <a:t>všech podaných přihláškách shodné</a:t>
            </a:r>
            <a:r>
              <a:rPr lang="cs-CZ" sz="2100" b="1" dirty="0">
                <a:effectLst/>
                <a:latin typeface="Calibri"/>
                <a:ea typeface="Calibri" panose="020F0502020204030204" pitchFamily="34" charset="0"/>
                <a:cs typeface="Calibri"/>
              </a:rPr>
              <a:t>.</a:t>
            </a:r>
            <a:endParaRPr lang="cs-CZ" b="1" dirty="0">
              <a:cs typeface="Calibri"/>
            </a:endParaRPr>
          </a:p>
          <a:p>
            <a:pPr marL="0" indent="0">
              <a:spcAft>
                <a:spcPts val="1500"/>
              </a:spcAft>
              <a:buNone/>
            </a:pPr>
            <a:endParaRPr lang="cs-CZ" sz="2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0040" indent="-320040">
              <a:spcAft>
                <a:spcPts val="1500"/>
              </a:spcAft>
            </a:pPr>
            <a:endParaRPr lang="cs-CZ" sz="2100" dirty="0">
              <a:latin typeface="Calibri"/>
              <a:cs typeface="Calibri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5D7A329-0B5E-7B23-E846-4A7C27B58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1437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8DF361-481B-3B94-4934-B7618BA75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926610"/>
            <a:ext cx="10838169" cy="534545"/>
          </a:xfr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sz="2800" dirty="0">
                <a:solidFill>
                  <a:srgbClr val="418E96"/>
                </a:solidFill>
                <a:latin typeface="Calibri"/>
                <a:cs typeface="Calibri"/>
              </a:rPr>
              <a:t>Přílohy přihlášky </a:t>
            </a:r>
            <a:br>
              <a:rPr lang="cs-CZ" sz="2800" dirty="0"/>
            </a:br>
            <a:br>
              <a:rPr lang="cs-CZ" sz="2800" dirty="0"/>
            </a:br>
            <a:br>
              <a:rPr lang="cs-CZ" sz="2800" dirty="0"/>
            </a:br>
            <a:br>
              <a:rPr lang="cs-CZ" sz="2800" dirty="0"/>
            </a:br>
            <a:endParaRPr lang="cs-CZ" sz="2800" dirty="0">
              <a:cs typeface="Calibri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6901B7-1777-E88B-3298-43D013787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319" y="1461155"/>
            <a:ext cx="10960727" cy="4977352"/>
          </a:xfrm>
        </p:spPr>
        <p:txBody>
          <a:bodyPr vert="horz" lIns="0" tIns="0" rIns="0" bIns="0" rtlCol="0" anchor="t">
            <a:noAutofit/>
          </a:bodyPr>
          <a:lstStyle/>
          <a:p>
            <a:pPr marL="320040" lvl="0" indent="-320040">
              <a:spcBef>
                <a:spcPts val="300"/>
              </a:spcBef>
              <a:spcAft>
                <a:spcPts val="1500"/>
              </a:spcAft>
              <a:buFont typeface="Symbol" panose="05050102010706020507" pitchFamily="18" charset="2"/>
              <a:buChar char=""/>
              <a:tabLst>
                <a:tab pos="228600" algn="l"/>
                <a:tab pos="4278630" algn="l"/>
              </a:tabLst>
            </a:pPr>
            <a:r>
              <a:rPr lang="cs-CZ" sz="2100" dirty="0">
                <a:effectLst/>
                <a:latin typeface="Calibri"/>
                <a:ea typeface="Calibri"/>
                <a:cs typeface="Times New Roman"/>
              </a:rPr>
              <a:t>Přílohy přihlášky se k přihlášce přikládají ve formě </a:t>
            </a:r>
            <a:r>
              <a:rPr lang="cs-CZ" sz="2100" b="1" dirty="0">
                <a:effectLst/>
                <a:latin typeface="Calibri"/>
                <a:ea typeface="Calibri"/>
                <a:cs typeface="Times New Roman"/>
              </a:rPr>
              <a:t>prosté kopie</a:t>
            </a:r>
            <a:r>
              <a:rPr lang="cs-CZ" sz="2100" dirty="0">
                <a:effectLst/>
                <a:latin typeface="Calibri"/>
                <a:ea typeface="Calibri"/>
                <a:cs typeface="Times New Roman"/>
              </a:rPr>
              <a:t>, dokumenty vyhotovené v cizím jazyce nemusí být </a:t>
            </a:r>
            <a:r>
              <a:rPr lang="cs-CZ" sz="2100" dirty="0">
                <a:latin typeface="Calibri"/>
                <a:ea typeface="Calibri"/>
                <a:cs typeface="Times New Roman"/>
              </a:rPr>
              <a:t>přeloženy úředně.</a:t>
            </a:r>
          </a:p>
          <a:p>
            <a:pPr marL="320040" lvl="0" indent="-320040">
              <a:spcBef>
                <a:spcPts val="300"/>
              </a:spcBef>
              <a:spcAft>
                <a:spcPts val="1500"/>
              </a:spcAft>
              <a:buFont typeface="Symbol" panose="05050102010706020507" pitchFamily="18" charset="2"/>
              <a:buChar char=""/>
              <a:tabLst>
                <a:tab pos="228600" algn="l"/>
                <a:tab pos="4278630" algn="l"/>
              </a:tabLst>
            </a:pPr>
            <a:r>
              <a:rPr lang="cs-CZ" sz="2100" dirty="0">
                <a:latin typeface="Calibri"/>
                <a:ea typeface="Calibri"/>
                <a:cs typeface="Times New Roman"/>
              </a:rPr>
              <a:t>V případě přílohy „hodnocení na vysvědčeních z předchozího vzdělávání“ doporučujeme, aby základní školy poskytly žákům základních škol = uchazečům výpis z informačního systému školy.</a:t>
            </a:r>
            <a:endParaRPr lang="en-US" dirty="0">
              <a:ea typeface="Calibri"/>
            </a:endParaRPr>
          </a:p>
          <a:p>
            <a:pPr marL="320040" indent="-320040">
              <a:spcBef>
                <a:spcPts val="300"/>
              </a:spcBef>
              <a:spcAft>
                <a:spcPts val="1500"/>
              </a:spcAft>
              <a:buFont typeface="Symbol" panose="05050102010706020507" pitchFamily="18" charset="2"/>
              <a:buChar char=""/>
              <a:tabLst>
                <a:tab pos="228600" algn="l"/>
                <a:tab pos="4278630" algn="l"/>
              </a:tabLst>
            </a:pPr>
            <a:r>
              <a:rPr lang="cs-CZ" sz="2100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Ředitel školy může vyzvat k předložení originálu nebo úředně ověřené kopie dokladu, nebo úředně ověřeného překladu dokladu vyhotoveného v cizím jazyce, a účastník řízení je povinen daný doklad předložit, </a:t>
            </a:r>
            <a:r>
              <a:rPr lang="cs-CZ" sz="2100" b="1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jinak se skutečnost považuje za neprokázanou.</a:t>
            </a:r>
            <a:endParaRPr lang="cs-CZ" sz="2100" b="1" dirty="0">
              <a:effectLst/>
              <a:latin typeface="Calibri"/>
              <a:ea typeface="Calibri"/>
              <a:cs typeface="Times New Roman"/>
            </a:endParaRPr>
          </a:p>
          <a:p>
            <a:pPr marL="320040" indent="-320040">
              <a:spcBef>
                <a:spcPts val="300"/>
              </a:spcBef>
              <a:spcAft>
                <a:spcPts val="1500"/>
              </a:spcAft>
              <a:buFont typeface="Symbol" panose="05050102010706020507" pitchFamily="18" charset="2"/>
              <a:buChar char=""/>
              <a:tabLst>
                <a:tab pos="228600" algn="l"/>
                <a:tab pos="4278630" algn="l"/>
              </a:tabLst>
            </a:pPr>
            <a:r>
              <a:rPr lang="cs-CZ" sz="2100" dirty="0">
                <a:latin typeface="Calibri"/>
                <a:ea typeface="Calibri"/>
                <a:cs typeface="Times New Roman"/>
              </a:rPr>
              <a:t>Nově se zdravotní potvrzení a potvrzení předchozího vzdělávání přikládá formou přílohy, předchozí vzdělávání se dokládá, </a:t>
            </a:r>
            <a:r>
              <a:rPr lang="cs-CZ" sz="2100" b="1" dirty="0">
                <a:latin typeface="Calibri"/>
                <a:ea typeface="Calibri"/>
                <a:cs typeface="Times New Roman"/>
              </a:rPr>
              <a:t>jen je-li to součástí vyhlášených kritérií</a:t>
            </a:r>
            <a:r>
              <a:rPr lang="cs-CZ" sz="2100" dirty="0">
                <a:latin typeface="Calibri"/>
                <a:ea typeface="Calibri"/>
                <a:cs typeface="Times New Roman"/>
              </a:rPr>
              <a:t>.</a:t>
            </a:r>
          </a:p>
          <a:p>
            <a:pPr marL="320040" indent="-320040">
              <a:spcBef>
                <a:spcPts val="300"/>
              </a:spcBef>
              <a:spcAft>
                <a:spcPts val="1500"/>
              </a:spcAft>
              <a:buFont typeface="Symbol" panose="05050102010706020507" pitchFamily="18" charset="2"/>
              <a:buChar char=""/>
              <a:tabLst>
                <a:tab pos="228600" algn="l"/>
                <a:tab pos="4278630" algn="l"/>
              </a:tabLst>
            </a:pPr>
            <a:r>
              <a:rPr lang="cs-CZ" sz="2100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Ředitel školy může v kritériích u všech dokladů prokazujících plnění kritérií přijímání určit </a:t>
            </a:r>
            <a:r>
              <a:rPr lang="cs-CZ" sz="2100" b="1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pozdější termín pro předložení</a:t>
            </a:r>
            <a:r>
              <a:rPr lang="cs-CZ" sz="2100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 než spolu s přihláškou (typicky půjde o výsledky olympiád, </a:t>
            </a:r>
            <a:br>
              <a:rPr lang="cs-CZ" sz="2100" dirty="0">
                <a:latin typeface="Calibri"/>
                <a:ea typeface="Calibri" panose="020F0502020204030204" pitchFamily="34" charset="0"/>
                <a:cs typeface="Times New Roman"/>
              </a:rPr>
            </a:br>
            <a:r>
              <a:rPr lang="cs-CZ" sz="2100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které v den podání přihlášky ještě nejsou zřejmé apod.).</a:t>
            </a:r>
            <a:r>
              <a:rPr lang="cs-CZ" sz="2100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 </a:t>
            </a:r>
            <a:endParaRPr lang="cs-CZ" sz="2100" dirty="0">
              <a:solidFill>
                <a:srgbClr val="000000"/>
              </a:solidFill>
              <a:effectLst/>
              <a:latin typeface="Calibri"/>
              <a:ea typeface="Calibri"/>
              <a:cs typeface="Times New Roman" panose="02020603050405020304" pitchFamily="18" charset="0"/>
            </a:endParaRPr>
          </a:p>
          <a:p>
            <a:pPr marL="320040" indent="-320040">
              <a:spcAft>
                <a:spcPts val="1500"/>
              </a:spcAft>
              <a:tabLst>
                <a:tab pos="228600" algn="l"/>
                <a:tab pos="4278630" algn="l"/>
              </a:tabLst>
            </a:pPr>
            <a:endParaRPr lang="cs-CZ" sz="2100" dirty="0">
              <a:latin typeface="Calibri"/>
              <a:cs typeface="Calibri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5D7A329-0B5E-7B23-E846-4A7C27B58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024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00231B-853C-4457-AC4C-C02A261E9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2188" y="945428"/>
            <a:ext cx="10838169" cy="622138"/>
          </a:xfrm>
        </p:spPr>
        <p:txBody>
          <a:bodyPr>
            <a:normAutofit/>
          </a:bodyPr>
          <a:lstStyle/>
          <a:p>
            <a:r>
              <a:rPr lang="cs-CZ" sz="2800" dirty="0"/>
              <a:t>Nabídka základní školy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093A481-5CC4-4921-B077-D569E1481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Vzhledem k tomu, že ne všichni rodiče mají možnost pracovat s IS, nabízí škola pomoc ve formě asistovaného vyplnění přihlášky v IS.</a:t>
            </a:r>
          </a:p>
          <a:p>
            <a:r>
              <a:rPr lang="cs-CZ" sz="2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Případní zájemci nechť se hlásí na adrese </a:t>
            </a:r>
            <a:r>
              <a:rPr lang="cs-CZ" sz="2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skala@zskamenicka.cz</a:t>
            </a:r>
            <a:r>
              <a:rPr lang="cs-CZ" sz="2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30E5A7E-404B-47EC-BF77-B01AE30DE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9403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8DF361-481B-3B94-4934-B7618BA75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916450"/>
            <a:ext cx="10838169" cy="622138"/>
          </a:xfr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sz="2800">
                <a:solidFill>
                  <a:srgbClr val="418E96"/>
                </a:solidFill>
                <a:latin typeface="Calibri"/>
                <a:cs typeface="Calibri"/>
              </a:rPr>
              <a:t>TERMÍNY KONÁNÍ ZKOUŠEK</a:t>
            </a:r>
            <a:br>
              <a:rPr lang="cs-CZ" sz="2800"/>
            </a:br>
            <a:br>
              <a:rPr lang="cs-CZ" sz="2800"/>
            </a:br>
            <a:br>
              <a:rPr lang="cs-CZ" sz="2800"/>
            </a:br>
            <a:br>
              <a:rPr lang="cs-CZ" sz="2800"/>
            </a:br>
            <a:br>
              <a:rPr lang="cs-CZ" sz="2800"/>
            </a:br>
            <a:endParaRPr lang="cs-CZ" sz="2800">
              <a:cs typeface="Calibri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6901B7-1777-E88B-3298-43D013787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670266"/>
            <a:ext cx="8075287" cy="4708164"/>
          </a:xfrm>
        </p:spPr>
        <p:txBody>
          <a:bodyPr vert="horz" lIns="0" tIns="0" rIns="0" bIns="0" rtlCol="0" anchor="t">
            <a:noAutofit/>
          </a:bodyPr>
          <a:lstStyle/>
          <a:p>
            <a:pPr marL="320040" lvl="0" indent="-320040">
              <a:spcAft>
                <a:spcPts val="1500"/>
              </a:spcAft>
              <a:buFont typeface="Symbol" panose="05050102010706020507" pitchFamily="18" charset="2"/>
              <a:buChar char=""/>
              <a:tabLst>
                <a:tab pos="228600" algn="l"/>
                <a:tab pos="4278630" algn="l"/>
              </a:tabLst>
            </a:pPr>
            <a:r>
              <a:rPr lang="cs-CZ" sz="2100" b="1" dirty="0">
                <a:solidFill>
                  <a:srgbClr val="00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Centrum vygeneruje každému uchazeči jedinečné registrační číslo.</a:t>
            </a:r>
            <a:endParaRPr lang="cs-CZ" sz="2100" dirty="0">
              <a:effectLst/>
              <a:latin typeface="Calibri"/>
              <a:ea typeface="Calibri" panose="020F0502020204030204" pitchFamily="34" charset="0"/>
              <a:cs typeface="Times New Roman"/>
            </a:endParaRPr>
          </a:p>
          <a:p>
            <a:pPr marL="320040" indent="-320040">
              <a:spcAft>
                <a:spcPts val="150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cs-CZ" sz="2100" b="1" dirty="0">
                <a:solidFill>
                  <a:srgbClr val="00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Centrum určí 1. března a </a:t>
            </a:r>
            <a:r>
              <a:rPr lang="cs-CZ" sz="2100" b="1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Times New Roman"/>
              </a:rPr>
              <a:t>zveřejní v IS </a:t>
            </a:r>
            <a:r>
              <a:rPr lang="cs-CZ" sz="2100" b="1" dirty="0">
                <a:solidFill>
                  <a:srgbClr val="00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místo konání jednotné zkoušky uchazečem v obou termínech, a to vždy pouze ve škole s oborem vzdělání s maturitní zkouškou uvedeným v přihlášce. </a:t>
            </a:r>
            <a:r>
              <a:rPr lang="cs-CZ" sz="2100" dirty="0">
                <a:solidFill>
                  <a:srgbClr val="00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Na oba termíny může být určena stejná škola; pokud má uchazeč uveden pouze jeden obor vzdělání s maturitní zkouškou, pak je to vždy stejná škola.</a:t>
            </a:r>
            <a:r>
              <a:rPr lang="cs-CZ" sz="2100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Times New Roman"/>
              </a:rPr>
              <a:t> </a:t>
            </a:r>
            <a:endParaRPr lang="cs-CZ" sz="2100" dirty="0">
              <a:solidFill>
                <a:srgbClr val="000000"/>
              </a:solidFill>
              <a:effectLst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0040" indent="-320040">
              <a:spcAft>
                <a:spcPts val="150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cs-CZ" sz="210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Období pro konání </a:t>
            </a:r>
            <a:r>
              <a:rPr lang="cs-CZ" sz="2100" b="1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řádného termínu jednotné zkoušky </a:t>
            </a:r>
            <a:r>
              <a:rPr lang="cs-CZ" sz="210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je stanoveno  </a:t>
            </a:r>
            <a:r>
              <a:rPr lang="cs-CZ" sz="2100" b="1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na pracovní dny od 10. do 18. dubna. </a:t>
            </a:r>
            <a:r>
              <a:rPr lang="cs-CZ" sz="210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MŠMT stanovilo ve školním roce </a:t>
            </a:r>
            <a:r>
              <a:rPr lang="cs-CZ" sz="2100" b="1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2024/2025</a:t>
            </a:r>
            <a:r>
              <a:rPr lang="cs-CZ" sz="210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 termíny konání jednotné zkoušky v řádném termínu pro obory šestiletých a osmiletých gymnázií na </a:t>
            </a:r>
            <a:r>
              <a:rPr lang="cs-CZ" sz="2100" b="1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15. </a:t>
            </a:r>
            <a:r>
              <a:rPr lang="cs-CZ" sz="210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a</a:t>
            </a:r>
            <a:r>
              <a:rPr lang="cs-CZ" sz="2100" b="1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 16. dubna 2025,</a:t>
            </a:r>
            <a:r>
              <a:rPr lang="cs-CZ" sz="210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 </a:t>
            </a:r>
            <a:br>
              <a:rPr lang="cs-CZ" sz="2100" dirty="0">
                <a:latin typeface="Calibri"/>
                <a:ea typeface="Calibri" panose="020F0502020204030204" pitchFamily="34" charset="0"/>
                <a:cs typeface="Times New Roman"/>
              </a:rPr>
            </a:br>
            <a:r>
              <a:rPr lang="cs-CZ" sz="210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pro čtyřleté obory vzdělávání, včetně nástavbového, </a:t>
            </a:r>
            <a:br>
              <a:rPr lang="cs-CZ" sz="2100" dirty="0">
                <a:latin typeface="Calibri"/>
                <a:ea typeface="Calibri" panose="020F0502020204030204" pitchFamily="34" charset="0"/>
                <a:cs typeface="Times New Roman"/>
              </a:rPr>
            </a:br>
            <a:r>
              <a:rPr lang="cs-CZ" sz="210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na </a:t>
            </a:r>
            <a:r>
              <a:rPr lang="cs-CZ" sz="2100" b="1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11. </a:t>
            </a:r>
            <a:r>
              <a:rPr lang="cs-CZ" sz="210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a </a:t>
            </a:r>
            <a:r>
              <a:rPr lang="cs-CZ" sz="2100" b="1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14. dubna 2025.</a:t>
            </a:r>
            <a:r>
              <a:rPr lang="cs-CZ" sz="2100" b="1" dirty="0">
                <a:latin typeface="Calibri"/>
                <a:ea typeface="Calibri" panose="020F0502020204030204" pitchFamily="34" charset="0"/>
                <a:cs typeface="Times New Roman"/>
              </a:rPr>
              <a:t> </a:t>
            </a:r>
          </a:p>
          <a:p>
            <a:pPr marL="320040" indent="-320040">
              <a:spcAft>
                <a:spcPts val="150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cs-CZ" sz="2100" b="1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Pozvánky 14 dní předem, konzervatoře 7 dní předem</a:t>
            </a:r>
            <a:endParaRPr lang="cs-CZ" sz="2100" dirty="0">
              <a:effectLst/>
              <a:latin typeface="Calibri"/>
              <a:ea typeface="Calibri" panose="020F0502020204030204" pitchFamily="34" charset="0"/>
              <a:cs typeface="Times New Roman"/>
            </a:endParaRPr>
          </a:p>
          <a:p>
            <a:pPr marL="320040" indent="-320040">
              <a:spcAft>
                <a:spcPts val="1500"/>
              </a:spcAft>
              <a:buFont typeface="Symbol,Sans-Serif" panose="05050102010706020507" pitchFamily="18" charset="2"/>
              <a:buChar char=""/>
              <a:tabLst>
                <a:tab pos="228600" algn="l"/>
              </a:tabLst>
            </a:pPr>
            <a:endParaRPr lang="cs-CZ" sz="2100" b="1" dirty="0">
              <a:latin typeface="Calibri" panose="020F0502020204030204" pitchFamily="34" charset="0"/>
              <a:ea typeface="Calibri" panose="020F0502020204030204" pitchFamily="34" charset="0"/>
              <a:cs typeface="Calibri"/>
            </a:endParaRPr>
          </a:p>
          <a:p>
            <a:pPr marL="320040" indent="-320040">
              <a:spcAft>
                <a:spcPts val="150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endParaRPr lang="cs-CZ" sz="21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0040" indent="-320040">
              <a:spcAft>
                <a:spcPts val="1500"/>
              </a:spcAft>
              <a:buFont typeface="Symbol" panose="05050102010706020507" pitchFamily="18" charset="2"/>
              <a:buChar char=""/>
            </a:pPr>
            <a:endParaRPr lang="cs-CZ" sz="21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20040" indent="-320040">
              <a:spcAft>
                <a:spcPts val="1500"/>
              </a:spcAft>
            </a:pPr>
            <a:endParaRPr lang="cs-CZ" sz="2100" dirty="0">
              <a:latin typeface="Calibri"/>
              <a:cs typeface="Calibri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5D7A329-0B5E-7B23-E846-4A7C27B58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13</a:t>
            </a:fld>
            <a:endParaRPr lang="cs-CZ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5A06AD8-4574-837F-32EC-6594D612147C}"/>
              </a:ext>
            </a:extLst>
          </p:cNvPr>
          <p:cNvSpPr/>
          <p:nvPr/>
        </p:nvSpPr>
        <p:spPr>
          <a:xfrm>
            <a:off x="9315836" y="2969370"/>
            <a:ext cx="2871853" cy="2779454"/>
          </a:xfrm>
          <a:prstGeom prst="rect">
            <a:avLst/>
          </a:prstGeom>
          <a:solidFill>
            <a:srgbClr val="62C6D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C0962AC-9568-802B-9131-735A17B39EC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31" t="-236" r="56885" b="1179"/>
          <a:stretch/>
        </p:blipFill>
        <p:spPr>
          <a:xfrm>
            <a:off x="9455426" y="1715715"/>
            <a:ext cx="2738269" cy="4259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9945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8DF361-481B-3B94-4934-B7618BA75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916450"/>
            <a:ext cx="10838169" cy="622138"/>
          </a:xfr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sz="2800" dirty="0">
                <a:solidFill>
                  <a:srgbClr val="418E96"/>
                </a:solidFill>
                <a:latin typeface="Calibri"/>
                <a:cs typeface="Calibri"/>
              </a:rPr>
              <a:t>TERMÍNY KONÁNÍ </a:t>
            </a:r>
            <a:r>
              <a:rPr lang="cs-CZ" sz="2800" dirty="0" err="1">
                <a:solidFill>
                  <a:srgbClr val="418E96"/>
                </a:solidFill>
                <a:latin typeface="Calibri"/>
                <a:cs typeface="Calibri"/>
              </a:rPr>
              <a:t>NÁhradních</a:t>
            </a:r>
            <a:r>
              <a:rPr lang="cs-CZ" sz="2800" dirty="0">
                <a:solidFill>
                  <a:srgbClr val="418E96"/>
                </a:solidFill>
                <a:latin typeface="Calibri"/>
                <a:cs typeface="Calibri"/>
              </a:rPr>
              <a:t> ZKOUŠEK</a:t>
            </a:r>
            <a:br>
              <a:rPr lang="cs-CZ" sz="2800" dirty="0"/>
            </a:br>
            <a:br>
              <a:rPr lang="cs-CZ" sz="2800" dirty="0"/>
            </a:br>
            <a:br>
              <a:rPr lang="cs-CZ" sz="2800" dirty="0"/>
            </a:br>
            <a:br>
              <a:rPr lang="cs-CZ" sz="2800" dirty="0"/>
            </a:br>
            <a:br>
              <a:rPr lang="cs-CZ" sz="2800" dirty="0"/>
            </a:br>
            <a:endParaRPr lang="cs-CZ" sz="2800" dirty="0">
              <a:cs typeface="Calibri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6901B7-1777-E88B-3298-43D013787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369457"/>
            <a:ext cx="10879447" cy="4708164"/>
          </a:xfrm>
        </p:spPr>
        <p:txBody>
          <a:bodyPr vert="horz" lIns="0" tIns="0" rIns="0" bIns="0" rtlCol="0" anchor="t">
            <a:noAutofit/>
          </a:bodyPr>
          <a:lstStyle/>
          <a:p>
            <a:pPr marL="320040" indent="-320040">
              <a:spcAft>
                <a:spcPts val="1500"/>
              </a:spcAft>
              <a:buFont typeface="Symbol,Sans-Serif" panose="05050102010706020507" pitchFamily="18" charset="2"/>
              <a:buChar char=""/>
              <a:tabLst>
                <a:tab pos="228600" algn="l"/>
                <a:tab pos="4278630" algn="l"/>
              </a:tabLst>
            </a:pPr>
            <a:r>
              <a:rPr lang="cs-CZ" sz="2100" dirty="0">
                <a:latin typeface="Calibri"/>
                <a:ea typeface="Calibri" panose="020F0502020204030204" pitchFamily="34" charset="0"/>
                <a:cs typeface="Calibri"/>
              </a:rPr>
              <a:t>Období pro konání </a:t>
            </a:r>
            <a:r>
              <a:rPr lang="cs-CZ" sz="2100" b="1" dirty="0">
                <a:latin typeface="Calibri"/>
                <a:ea typeface="Calibri" panose="020F0502020204030204" pitchFamily="34" charset="0"/>
                <a:cs typeface="Calibri"/>
              </a:rPr>
              <a:t>náhradního termínu školní a talentové zkoušky </a:t>
            </a:r>
            <a:r>
              <a:rPr lang="cs-CZ" sz="2100" dirty="0">
                <a:latin typeface="Calibri"/>
                <a:ea typeface="Calibri" panose="020F0502020204030204" pitchFamily="34" charset="0"/>
                <a:cs typeface="Calibri"/>
              </a:rPr>
              <a:t>je stanoveno </a:t>
            </a:r>
            <a:r>
              <a:rPr lang="cs-CZ" sz="2100" b="1" dirty="0">
                <a:latin typeface="Calibri"/>
                <a:ea typeface="Calibri" panose="020F0502020204030204" pitchFamily="34" charset="0"/>
                <a:cs typeface="Calibri"/>
              </a:rPr>
              <a:t>na pracovní dny od 24. dubna do 5. května.</a:t>
            </a:r>
            <a:r>
              <a:rPr lang="cs-CZ" sz="2100" dirty="0">
                <a:latin typeface="Calibri"/>
                <a:ea typeface="Calibri" panose="020F0502020204030204" pitchFamily="34" charset="0"/>
                <a:cs typeface="Calibri"/>
              </a:rPr>
              <a:t> </a:t>
            </a:r>
            <a:r>
              <a:rPr lang="cs-CZ" sz="2100" b="1" dirty="0">
                <a:latin typeface="Calibri"/>
                <a:ea typeface="Calibri" panose="020F0502020204030204" pitchFamily="34" charset="0"/>
                <a:cs typeface="Calibri"/>
              </a:rPr>
              <a:t>Náhradní termíny jednotné přijímací zkoušky </a:t>
            </a:r>
            <a:r>
              <a:rPr lang="cs-CZ" sz="2100" dirty="0">
                <a:latin typeface="Calibri"/>
                <a:ea typeface="Calibri" panose="020F0502020204030204" pitchFamily="34" charset="0"/>
                <a:cs typeface="Calibri"/>
              </a:rPr>
              <a:t>jsou stanoveny </a:t>
            </a:r>
            <a:br>
              <a:rPr lang="cs-CZ" sz="2100" dirty="0">
                <a:latin typeface="Calibri"/>
                <a:ea typeface="Calibri" panose="020F0502020204030204" pitchFamily="34" charset="0"/>
                <a:cs typeface="Calibri"/>
              </a:rPr>
            </a:br>
            <a:r>
              <a:rPr lang="cs-CZ" sz="2100" dirty="0">
                <a:latin typeface="Calibri"/>
                <a:ea typeface="Calibri" panose="020F0502020204030204" pitchFamily="34" charset="0"/>
                <a:cs typeface="Calibri"/>
              </a:rPr>
              <a:t>ve školním roce </a:t>
            </a:r>
            <a:r>
              <a:rPr lang="cs-CZ" sz="2100" b="1" dirty="0">
                <a:latin typeface="Calibri"/>
                <a:ea typeface="Calibri" panose="020F0502020204030204" pitchFamily="34" charset="0"/>
                <a:cs typeface="Calibri"/>
              </a:rPr>
              <a:t>2024/2025</a:t>
            </a:r>
            <a:r>
              <a:rPr lang="cs-CZ" sz="2100" dirty="0">
                <a:latin typeface="Calibri"/>
                <a:ea typeface="Calibri" panose="020F0502020204030204" pitchFamily="34" charset="0"/>
                <a:cs typeface="Calibri"/>
              </a:rPr>
              <a:t> na </a:t>
            </a:r>
            <a:r>
              <a:rPr lang="cs-CZ" sz="2100" b="1" dirty="0">
                <a:latin typeface="Calibri"/>
                <a:ea typeface="Calibri" panose="020F0502020204030204" pitchFamily="34" charset="0"/>
                <a:cs typeface="Calibri"/>
              </a:rPr>
              <a:t>29. </a:t>
            </a:r>
            <a:r>
              <a:rPr lang="cs-CZ" sz="2100" dirty="0">
                <a:latin typeface="Calibri"/>
                <a:ea typeface="Calibri" panose="020F0502020204030204" pitchFamily="34" charset="0"/>
                <a:cs typeface="Calibri"/>
              </a:rPr>
              <a:t>a</a:t>
            </a:r>
            <a:r>
              <a:rPr lang="cs-CZ" sz="2100" b="1" dirty="0">
                <a:latin typeface="Calibri"/>
                <a:ea typeface="Calibri" panose="020F0502020204030204" pitchFamily="34" charset="0"/>
                <a:cs typeface="Calibri"/>
              </a:rPr>
              <a:t> 30. dubna 2025. Nově se výsledky přijímacího řízení vyhlašují až po vykonání náhradního termínu.</a:t>
            </a:r>
            <a:endParaRPr lang="cs-CZ" sz="2100" dirty="0">
              <a:latin typeface="Calibri"/>
              <a:ea typeface="Calibri" panose="020F0502020204030204" pitchFamily="34" charset="0"/>
              <a:cs typeface="Calibri"/>
            </a:endParaRPr>
          </a:p>
          <a:p>
            <a:pPr marL="320040" indent="-320040">
              <a:spcAft>
                <a:spcPts val="1500"/>
              </a:spcAft>
              <a:buFont typeface="Symbol,Sans-Serif" panose="05050102010706020507" pitchFamily="18" charset="2"/>
              <a:buChar char=""/>
              <a:tabLst>
                <a:tab pos="228600" algn="l"/>
                <a:tab pos="4278630" algn="l"/>
              </a:tabLst>
            </a:pPr>
            <a:r>
              <a:rPr lang="cs-CZ" sz="2100" dirty="0">
                <a:latin typeface="Calibri"/>
                <a:ea typeface="Calibri" panose="020F0502020204030204" pitchFamily="34" charset="0"/>
                <a:cs typeface="Calibri"/>
              </a:rPr>
              <a:t>Ředitel v prvním kole stanoví min. dva termíny školní přijímací zkoušky tak, </a:t>
            </a:r>
            <a:r>
              <a:rPr lang="cs-CZ" sz="2100" b="1" dirty="0">
                <a:latin typeface="Calibri"/>
                <a:ea typeface="Calibri" panose="020F0502020204030204" pitchFamily="34" charset="0"/>
                <a:cs typeface="Calibri"/>
              </a:rPr>
              <a:t>aby se alespoň </a:t>
            </a:r>
            <a:br>
              <a:rPr lang="cs-CZ" sz="2100" b="1" dirty="0">
                <a:latin typeface="Calibri"/>
                <a:ea typeface="Calibri" panose="020F0502020204030204" pitchFamily="34" charset="0"/>
                <a:cs typeface="Calibri"/>
              </a:rPr>
            </a:br>
            <a:r>
              <a:rPr lang="cs-CZ" sz="2100" b="1" dirty="0">
                <a:latin typeface="Calibri"/>
                <a:ea typeface="Calibri" panose="020F0502020204030204" pitchFamily="34" charset="0"/>
                <a:cs typeface="Calibri"/>
              </a:rPr>
              <a:t>jeden termín konal v jiný den než jednotná zkouška. </a:t>
            </a:r>
            <a:r>
              <a:rPr lang="cs-CZ" sz="2100" dirty="0">
                <a:latin typeface="Calibri"/>
                <a:ea typeface="Calibri" panose="020F0502020204030204" pitchFamily="34" charset="0"/>
                <a:cs typeface="Calibri"/>
              </a:rPr>
              <a:t>Období</a:t>
            </a:r>
            <a:r>
              <a:rPr lang="cs-CZ" sz="2100" dirty="0">
                <a:effectLst/>
                <a:latin typeface="Calibri"/>
                <a:ea typeface="Calibri" panose="020F0502020204030204" pitchFamily="34" charset="0"/>
                <a:cs typeface="Calibri"/>
              </a:rPr>
              <a:t> pro </a:t>
            </a:r>
            <a:r>
              <a:rPr lang="cs-CZ" sz="2100" dirty="0">
                <a:latin typeface="Calibri"/>
                <a:ea typeface="Calibri" panose="020F0502020204030204" pitchFamily="34" charset="0"/>
                <a:cs typeface="Calibri"/>
              </a:rPr>
              <a:t>konání </a:t>
            </a:r>
            <a:r>
              <a:rPr lang="cs-CZ" sz="2100" b="1" dirty="0">
                <a:latin typeface="Calibri"/>
                <a:ea typeface="Calibri" panose="020F0502020204030204" pitchFamily="34" charset="0"/>
                <a:cs typeface="Calibri"/>
              </a:rPr>
              <a:t>školních </a:t>
            </a:r>
            <a:r>
              <a:rPr lang="cs-CZ" sz="2100" b="1" dirty="0">
                <a:effectLst/>
                <a:latin typeface="Calibri"/>
                <a:ea typeface="Calibri" panose="020F0502020204030204" pitchFamily="34" charset="0"/>
                <a:cs typeface="Calibri"/>
              </a:rPr>
              <a:t>a</a:t>
            </a:r>
            <a:r>
              <a:rPr lang="cs-CZ" sz="2100" b="1" dirty="0">
                <a:latin typeface="Calibri"/>
                <a:ea typeface="Calibri" panose="020F0502020204030204" pitchFamily="34" charset="0"/>
                <a:cs typeface="Calibri"/>
              </a:rPr>
              <a:t> talentových</a:t>
            </a:r>
            <a:r>
              <a:rPr lang="cs-CZ" sz="2100" dirty="0">
                <a:latin typeface="Calibri"/>
                <a:ea typeface="Calibri" panose="020F0502020204030204" pitchFamily="34" charset="0"/>
                <a:cs typeface="Calibri"/>
              </a:rPr>
              <a:t> zkoušek je stanoveno </a:t>
            </a:r>
            <a:r>
              <a:rPr lang="cs-CZ" sz="2100" dirty="0">
                <a:effectLst/>
                <a:latin typeface="Calibri"/>
                <a:ea typeface="Calibri" panose="020F0502020204030204" pitchFamily="34" charset="0"/>
                <a:cs typeface="Calibri"/>
              </a:rPr>
              <a:t>na </a:t>
            </a:r>
            <a:r>
              <a:rPr lang="cs-CZ" sz="2100" b="1" dirty="0">
                <a:latin typeface="Calibri"/>
                <a:ea typeface="Calibri" panose="020F0502020204030204" pitchFamily="34" charset="0"/>
                <a:cs typeface="Calibri"/>
              </a:rPr>
              <a:t>pracovní dny od 15</a:t>
            </a:r>
            <a:r>
              <a:rPr lang="cs-CZ" sz="2100" b="1" dirty="0">
                <a:effectLst/>
                <a:latin typeface="Calibri"/>
                <a:ea typeface="Calibri" panose="020F0502020204030204" pitchFamily="34" charset="0"/>
                <a:cs typeface="Calibri"/>
              </a:rPr>
              <a:t>. </a:t>
            </a:r>
            <a:r>
              <a:rPr lang="cs-CZ" sz="2100" b="1" dirty="0">
                <a:latin typeface="Calibri"/>
                <a:ea typeface="Calibri" panose="020F0502020204030204" pitchFamily="34" charset="0"/>
                <a:cs typeface="Calibri"/>
              </a:rPr>
              <a:t>března do 23</a:t>
            </a:r>
            <a:r>
              <a:rPr lang="cs-CZ" sz="2100" b="1" dirty="0">
                <a:effectLst/>
                <a:latin typeface="Calibri"/>
                <a:ea typeface="Calibri" panose="020F0502020204030204" pitchFamily="34" charset="0"/>
                <a:cs typeface="Calibri"/>
              </a:rPr>
              <a:t>. dubna. </a:t>
            </a:r>
            <a:r>
              <a:rPr lang="cs-CZ" sz="2100" dirty="0">
                <a:latin typeface="Calibri"/>
                <a:ea typeface="Calibri" panose="020F0502020204030204" pitchFamily="34" charset="0"/>
                <a:cs typeface="Calibri"/>
              </a:rPr>
              <a:t>Období pro konání </a:t>
            </a:r>
            <a:r>
              <a:rPr lang="cs-CZ" sz="2100" b="1" dirty="0">
                <a:latin typeface="Calibri"/>
                <a:ea typeface="Calibri" panose="020F0502020204030204" pitchFamily="34" charset="0"/>
                <a:cs typeface="Calibri"/>
              </a:rPr>
              <a:t>náhradního </a:t>
            </a:r>
            <a:r>
              <a:rPr lang="cs-CZ" sz="2100" dirty="0">
                <a:latin typeface="Calibri"/>
                <a:ea typeface="Calibri" panose="020F0502020204030204" pitchFamily="34" charset="0"/>
                <a:cs typeface="Calibri"/>
              </a:rPr>
              <a:t>termínu školních </a:t>
            </a:r>
            <a:r>
              <a:rPr lang="cs-CZ" sz="2100" dirty="0">
                <a:effectLst/>
                <a:latin typeface="Calibri"/>
                <a:ea typeface="Calibri" panose="020F0502020204030204" pitchFamily="34" charset="0"/>
                <a:cs typeface="Calibri"/>
              </a:rPr>
              <a:t>a </a:t>
            </a:r>
            <a:r>
              <a:rPr lang="cs-CZ" sz="2100" dirty="0">
                <a:latin typeface="Calibri"/>
                <a:ea typeface="Calibri" panose="020F0502020204030204" pitchFamily="34" charset="0"/>
                <a:cs typeface="Calibri"/>
              </a:rPr>
              <a:t>talentových zkoušek je stanoveno na </a:t>
            </a:r>
            <a:r>
              <a:rPr lang="cs-CZ" sz="2100" b="1" dirty="0">
                <a:latin typeface="Calibri"/>
                <a:ea typeface="Calibri" panose="020F0502020204030204" pitchFamily="34" charset="0"/>
                <a:cs typeface="Calibri"/>
              </a:rPr>
              <a:t>pracovní dny od 24</a:t>
            </a:r>
            <a:r>
              <a:rPr lang="cs-CZ" sz="2100" b="1" dirty="0">
                <a:effectLst/>
                <a:latin typeface="Calibri"/>
                <a:ea typeface="Calibri" panose="020F0502020204030204" pitchFamily="34" charset="0"/>
                <a:cs typeface="Calibri"/>
              </a:rPr>
              <a:t>.</a:t>
            </a:r>
            <a:r>
              <a:rPr lang="cs-CZ" sz="2100" b="1" dirty="0">
                <a:latin typeface="Calibri"/>
                <a:ea typeface="Calibri" panose="020F0502020204030204" pitchFamily="34" charset="0"/>
                <a:cs typeface="Calibri"/>
              </a:rPr>
              <a:t> </a:t>
            </a:r>
            <a:r>
              <a:rPr lang="cs-CZ" sz="2100" b="1" dirty="0">
                <a:effectLst/>
                <a:latin typeface="Calibri"/>
                <a:ea typeface="Calibri" panose="020F0502020204030204" pitchFamily="34" charset="0"/>
                <a:cs typeface="Calibri"/>
              </a:rPr>
              <a:t>dubna</a:t>
            </a:r>
            <a:r>
              <a:rPr lang="cs-CZ" sz="2100" b="1" dirty="0">
                <a:latin typeface="Calibri"/>
                <a:ea typeface="Calibri" panose="020F0502020204030204" pitchFamily="34" charset="0"/>
                <a:cs typeface="Calibri"/>
              </a:rPr>
              <a:t> do 5. května a ředitel musí vyhlásit alespoň jeden termín tak, aby se konal mimo termíny jednotné zkoušky</a:t>
            </a:r>
            <a:r>
              <a:rPr lang="cs-CZ" sz="2100" b="1" dirty="0">
                <a:effectLst/>
                <a:latin typeface="Calibri"/>
                <a:ea typeface="Calibri" panose="020F0502020204030204" pitchFamily="34" charset="0"/>
                <a:cs typeface="Calibri"/>
              </a:rPr>
              <a:t>.</a:t>
            </a:r>
            <a:endParaRPr lang="cs-CZ" sz="2100" dirty="0">
              <a:effectLst/>
              <a:latin typeface="Calibri"/>
              <a:ea typeface="Calibri" panose="020F0502020204030204" pitchFamily="34" charset="0"/>
              <a:cs typeface="Calibri"/>
            </a:endParaRPr>
          </a:p>
          <a:p>
            <a:pPr marL="320040" indent="-320040">
              <a:spcAft>
                <a:spcPts val="1500"/>
              </a:spcAft>
              <a:buFont typeface="Symbol,Sans-Serif" panose="05050102010706020507" pitchFamily="18" charset="2"/>
              <a:buChar char=""/>
              <a:tabLst>
                <a:tab pos="228600" algn="l"/>
              </a:tabLst>
            </a:pPr>
            <a:r>
              <a:rPr lang="cs-CZ" sz="2100" dirty="0">
                <a:latin typeface="Calibri"/>
                <a:cs typeface="Calibri"/>
              </a:rPr>
              <a:t>Termíny konání školní nebo talentové zkoušky vyhlásí ředitel školy </a:t>
            </a:r>
            <a:r>
              <a:rPr lang="cs-CZ" sz="2100" b="1" dirty="0">
                <a:latin typeface="Calibri"/>
                <a:cs typeface="Calibri"/>
              </a:rPr>
              <a:t>nejdéle 14 dní před konáním prvního z nich zveřejněním na veřejně přístupném místě ve škole, způsobem umožňujícím dálkový přístup a v IS </a:t>
            </a:r>
            <a:r>
              <a:rPr lang="cs-CZ" sz="2100" dirty="0">
                <a:latin typeface="Calibri"/>
                <a:cs typeface="Calibri"/>
              </a:rPr>
              <a:t>(typicky soubor ve formátu PDF).</a:t>
            </a:r>
          </a:p>
          <a:p>
            <a:pPr marL="320040" indent="-320040">
              <a:spcAft>
                <a:spcPts val="1500"/>
              </a:spcAft>
              <a:buFont typeface="Symbol,Sans-Serif" panose="05050102010706020507" pitchFamily="18" charset="2"/>
              <a:buChar char=""/>
              <a:tabLst>
                <a:tab pos="228600" algn="l"/>
              </a:tabLst>
            </a:pPr>
            <a:r>
              <a:rPr lang="cs-CZ" sz="2100" b="1" dirty="0">
                <a:latin typeface="Calibri"/>
                <a:cs typeface="Calibri"/>
              </a:rPr>
              <a:t>Pozvánky 7 dní předem   </a:t>
            </a:r>
            <a:endParaRPr lang="cs-CZ" dirty="0">
              <a:latin typeface="Calibri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5D7A329-0B5E-7B23-E846-4A7C27B58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9338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8DF361-481B-3B94-4934-B7618BA75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926610"/>
            <a:ext cx="10838169" cy="622138"/>
          </a:xfr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sz="2800" dirty="0">
                <a:solidFill>
                  <a:srgbClr val="418E96"/>
                </a:solidFill>
                <a:latin typeface="Calibri"/>
                <a:cs typeface="Calibri"/>
              </a:rPr>
              <a:t>Vyhodnocení výsledků</a:t>
            </a:r>
            <a:br>
              <a:rPr lang="cs-CZ" sz="2800" dirty="0"/>
            </a:br>
            <a:br>
              <a:rPr lang="cs-CZ" sz="2800" dirty="0"/>
            </a:br>
            <a:br>
              <a:rPr lang="cs-CZ" sz="2800" dirty="0"/>
            </a:br>
            <a:br>
              <a:rPr lang="cs-CZ" sz="2800" dirty="0"/>
            </a:br>
            <a:br>
              <a:rPr lang="cs-CZ" sz="2800" dirty="0"/>
            </a:br>
            <a:br>
              <a:rPr lang="cs-CZ" sz="2800" dirty="0"/>
            </a:br>
            <a:endParaRPr lang="cs-CZ" sz="2800" dirty="0">
              <a:cs typeface="Calibri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6901B7-1777-E88B-3298-43D013787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660508"/>
            <a:ext cx="6439527" cy="4992644"/>
          </a:xfrm>
        </p:spPr>
        <p:txBody>
          <a:bodyPr vert="horz" lIns="0" tIns="0" rIns="0" bIns="0" rtlCol="0" anchor="t">
            <a:noAutofit/>
          </a:bodyPr>
          <a:lstStyle/>
          <a:p>
            <a:pPr marL="320040" indent="-320040">
              <a:spcBef>
                <a:spcPts val="300"/>
              </a:spcBef>
              <a:spcAft>
                <a:spcPts val="150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cs-CZ" sz="2100" b="1" dirty="0">
                <a:latin typeface="Calibri"/>
                <a:ea typeface="Calibri" panose="020F0502020204030204" pitchFamily="34" charset="0"/>
                <a:cs typeface="Calibri"/>
              </a:rPr>
              <a:t>Výsledky hodnocení všech uchazečů do </a:t>
            </a:r>
            <a:r>
              <a:rPr lang="cs-CZ" sz="2100" b="1" dirty="0" err="1">
                <a:latin typeface="Calibri"/>
                <a:ea typeface="Calibri" panose="020F0502020204030204" pitchFamily="34" charset="0"/>
                <a:cs typeface="Calibri"/>
              </a:rPr>
              <a:t>DiPSy</a:t>
            </a:r>
            <a:r>
              <a:rPr lang="cs-CZ" sz="2100" b="1" dirty="0">
                <a:latin typeface="Calibri"/>
                <a:ea typeface="Calibri" panose="020F0502020204030204" pitchFamily="34" charset="0"/>
                <a:cs typeface="Calibri"/>
              </a:rPr>
              <a:t> nejpozději do 15.5.2025</a:t>
            </a:r>
          </a:p>
          <a:p>
            <a:pPr marL="320040" indent="-320040">
              <a:spcBef>
                <a:spcPts val="300"/>
              </a:spcBef>
              <a:spcAft>
                <a:spcPts val="150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cs-CZ" sz="2100" b="1" dirty="0">
                <a:latin typeface="Calibri"/>
                <a:ea typeface="Calibri" panose="020F0502020204030204" pitchFamily="34" charset="0"/>
                <a:cs typeface="Calibri"/>
              </a:rPr>
              <a:t>Vzdání se přijetí z 1.kola do 21.5.2025</a:t>
            </a:r>
            <a:br>
              <a:rPr lang="cs-CZ" sz="2100" b="1" dirty="0">
                <a:latin typeface="Calibri"/>
                <a:ea typeface="Calibri" panose="020F0502020204030204" pitchFamily="34" charset="0"/>
                <a:cs typeface="Calibri"/>
              </a:rPr>
            </a:br>
            <a:endParaRPr lang="cs-CZ" sz="2100" dirty="0">
              <a:effectLst/>
              <a:latin typeface="Calibri"/>
              <a:ea typeface="Calibri" panose="020F0502020204030204" pitchFamily="34" charset="0"/>
              <a:cs typeface="Calibri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5D7A329-0B5E-7B23-E846-4A7C27B58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15</a:t>
            </a:fld>
            <a:endParaRPr lang="cs-CZ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6D745C4-9380-DA31-F87A-F8081341B1C5}"/>
              </a:ext>
            </a:extLst>
          </p:cNvPr>
          <p:cNvSpPr/>
          <p:nvPr/>
        </p:nvSpPr>
        <p:spPr>
          <a:xfrm>
            <a:off x="7852796" y="1516490"/>
            <a:ext cx="2871853" cy="4140894"/>
          </a:xfrm>
          <a:prstGeom prst="rect">
            <a:avLst/>
          </a:prstGeom>
          <a:solidFill>
            <a:srgbClr val="62C6D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D031423-E67B-2091-6035-B67E6A7979D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949" t="239" r="17703" b="239"/>
          <a:stretch/>
        </p:blipFill>
        <p:spPr>
          <a:xfrm>
            <a:off x="7992386" y="1624275"/>
            <a:ext cx="4226013" cy="4229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0739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8DF361-481B-3B94-4934-B7618BA75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916450"/>
            <a:ext cx="10838169" cy="622138"/>
          </a:xfr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sz="2800">
                <a:solidFill>
                  <a:srgbClr val="418E96"/>
                </a:solidFill>
                <a:latin typeface="Calibri"/>
                <a:cs typeface="Calibri"/>
              </a:rPr>
              <a:t>OPRAVNÉ PROSTŘEDKY</a:t>
            </a:r>
            <a:br>
              <a:rPr lang="cs-CZ" sz="2800"/>
            </a:br>
            <a:br>
              <a:rPr lang="cs-CZ" sz="2800"/>
            </a:br>
            <a:br>
              <a:rPr lang="cs-CZ" sz="2800"/>
            </a:br>
            <a:br>
              <a:rPr lang="cs-CZ" sz="2800"/>
            </a:br>
            <a:br>
              <a:rPr lang="cs-CZ" sz="2800"/>
            </a:br>
            <a:br>
              <a:rPr lang="cs-CZ" sz="2800"/>
            </a:br>
            <a:endParaRPr lang="cs-CZ" sz="2800">
              <a:cs typeface="Calibri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6901B7-1777-E88B-3298-43D013787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665857"/>
            <a:ext cx="10655927" cy="4518127"/>
          </a:xfrm>
        </p:spPr>
        <p:txBody>
          <a:bodyPr vert="horz" lIns="0" tIns="0" rIns="0" bIns="0" rtlCol="0" anchor="t">
            <a:noAutofit/>
          </a:bodyPr>
          <a:lstStyle/>
          <a:p>
            <a:pPr marL="320040" indent="-320040" algn="just">
              <a:spcBef>
                <a:spcPts val="300"/>
              </a:spcBef>
              <a:spcAft>
                <a:spcPts val="150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x-none" sz="2100" dirty="0">
                <a:solidFill>
                  <a:srgbClr val="00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Odvolání </a:t>
            </a:r>
            <a:r>
              <a:rPr lang="cs-CZ" sz="2100" dirty="0">
                <a:solidFill>
                  <a:srgbClr val="00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a jiné opravné nebo podobné prostředky </a:t>
            </a:r>
            <a:r>
              <a:rPr lang="x-none" sz="2100" dirty="0">
                <a:solidFill>
                  <a:srgbClr val="00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lze podat ve </a:t>
            </a:r>
            <a:r>
              <a:rPr lang="x-none" sz="2100" b="1" dirty="0">
                <a:solidFill>
                  <a:srgbClr val="00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lhůtě 3 pracovních dnů </a:t>
            </a:r>
            <a:r>
              <a:rPr lang="cs-CZ" sz="2100" dirty="0">
                <a:solidFill>
                  <a:srgbClr val="00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ode dne zveřejnění výsledků</a:t>
            </a:r>
            <a:r>
              <a:rPr lang="x-none" sz="2100" dirty="0">
                <a:solidFill>
                  <a:srgbClr val="00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. </a:t>
            </a:r>
            <a:r>
              <a:rPr lang="cs-CZ" sz="2100" dirty="0">
                <a:solidFill>
                  <a:srgbClr val="00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Odvolání uchazeč podává řediteli školy, který rozhodnutí vydal </a:t>
            </a:r>
            <a:r>
              <a:rPr lang="cs-CZ" sz="2100" b="1" dirty="0">
                <a:solidFill>
                  <a:srgbClr val="00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(nikoli přes IS). V případě následného rozhodnutí o přijetí zadá tuto informaci ředitel školy bez zbytečného odkladu</a:t>
            </a:r>
            <a:r>
              <a:rPr lang="cs-CZ" sz="2100" dirty="0">
                <a:solidFill>
                  <a:srgbClr val="00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, </a:t>
            </a:r>
            <a:r>
              <a:rPr lang="cs-CZ" sz="2100" b="1" dirty="0">
                <a:solidFill>
                  <a:srgbClr val="00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nejdéle do 2 pracovních dnů, do IS. </a:t>
            </a:r>
            <a:r>
              <a:rPr lang="cs-CZ" sz="2100" dirty="0">
                <a:solidFill>
                  <a:srgbClr val="00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Rozhodnutí na základě odvolacího řízení nemá vliv na přijetí uchazeče do jiného oboru vzdělání, resp. </a:t>
            </a:r>
            <a:r>
              <a:rPr lang="cs-CZ" sz="2100" b="1" dirty="0">
                <a:solidFill>
                  <a:srgbClr val="00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důsledkem může být přijetí do více oborů zároveň, přičemž uchazeč nemá povinnost dopředu oznámit, ve kterém oboru vzdělání se stane žákem.</a:t>
            </a:r>
            <a:endParaRPr lang="cs-CZ" sz="2100" dirty="0">
              <a:effectLst/>
              <a:latin typeface="Calibri"/>
              <a:ea typeface="Calibri" panose="020F0502020204030204" pitchFamily="34" charset="0"/>
              <a:cs typeface="Times New Roman"/>
            </a:endParaRPr>
          </a:p>
          <a:p>
            <a:pPr marL="320040" indent="-320040" algn="just">
              <a:spcBef>
                <a:spcPts val="300"/>
              </a:spcBef>
              <a:spcAft>
                <a:spcPts val="150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x-none" sz="2100" b="1" dirty="0">
                <a:solidFill>
                  <a:srgbClr val="00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Uchazeč se může vzdát práva na přijetí</a:t>
            </a:r>
            <a:r>
              <a:rPr lang="cs-CZ" sz="2100" b="1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Times New Roman"/>
              </a:rPr>
              <a:t>. </a:t>
            </a:r>
            <a:r>
              <a:rPr lang="cs-CZ" sz="2100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Times New Roman"/>
              </a:rPr>
              <a:t>Pokud se hlásí do dalšího kola, pak tak může učinit n</a:t>
            </a:r>
            <a:r>
              <a:rPr lang="x-none" sz="2100" dirty="0">
                <a:solidFill>
                  <a:srgbClr val="00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ejdéle </a:t>
            </a:r>
            <a:r>
              <a:rPr lang="x-none" sz="2100" b="1" dirty="0">
                <a:solidFill>
                  <a:srgbClr val="00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3 pracovní dny před termínem pro podání přihlášky v dalším kole </a:t>
            </a:r>
            <a:r>
              <a:rPr lang="cs-CZ" sz="2100" b="1" dirty="0">
                <a:solidFill>
                  <a:srgbClr val="00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(v případě komunikace prostřednictvím IS činí tento úkon prostřednictvím IS)</a:t>
            </a:r>
            <a:r>
              <a:rPr lang="x-none" sz="2100" b="1" dirty="0">
                <a:solidFill>
                  <a:srgbClr val="00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. Vzdáním se práva na přijetí nevzniká</a:t>
            </a:r>
            <a:r>
              <a:rPr lang="cs-CZ" sz="2100" b="1" dirty="0">
                <a:solidFill>
                  <a:srgbClr val="00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 uchazeči</a:t>
            </a:r>
            <a:r>
              <a:rPr lang="x-none" sz="2100" b="1" dirty="0">
                <a:solidFill>
                  <a:srgbClr val="00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 právo na přijetí v jiném oboru vzdělání, nýbrž právo hlásit se do dalšího kola přijímacího řízení</a:t>
            </a:r>
            <a:r>
              <a:rPr lang="cs-CZ" sz="2100" b="1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Times New Roman"/>
              </a:rPr>
              <a:t> </a:t>
            </a:r>
            <a:r>
              <a:rPr lang="cs-CZ" sz="2100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Times New Roman"/>
              </a:rPr>
              <a:t>(neplatí pro 3. a další kola, kdy může rovněž potvrdit svůj úmysl vzdělávat se v jiném oboru, kam byl také přijat).</a:t>
            </a:r>
            <a:endParaRPr lang="cs-CZ" sz="2100" dirty="0">
              <a:effectLst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5D7A329-0B5E-7B23-E846-4A7C27B58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19395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8DF361-481B-3B94-4934-B7618BA75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916450"/>
            <a:ext cx="10838169" cy="622138"/>
          </a:xfr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sz="2800">
                <a:solidFill>
                  <a:srgbClr val="418E96"/>
                </a:solidFill>
                <a:latin typeface="Calibri"/>
                <a:cs typeface="Calibri"/>
              </a:rPr>
              <a:t>druhé kolo</a:t>
            </a:r>
            <a:br>
              <a:rPr lang="cs-CZ" sz="2800"/>
            </a:br>
            <a:br>
              <a:rPr lang="cs-CZ" sz="2800"/>
            </a:br>
            <a:br>
              <a:rPr lang="cs-CZ" sz="2800"/>
            </a:br>
            <a:br>
              <a:rPr lang="cs-CZ" sz="2800"/>
            </a:br>
            <a:br>
              <a:rPr lang="cs-CZ" sz="2800"/>
            </a:br>
            <a:br>
              <a:rPr lang="cs-CZ" sz="2800"/>
            </a:br>
            <a:endParaRPr lang="cs-CZ" sz="2800">
              <a:cs typeface="Calibri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6901B7-1777-E88B-3298-43D013787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614788"/>
            <a:ext cx="10960727" cy="4870724"/>
          </a:xfrm>
        </p:spPr>
        <p:txBody>
          <a:bodyPr vert="horz" lIns="0" tIns="0" rIns="0" bIns="0" rtlCol="0" anchor="t">
            <a:noAutofit/>
          </a:bodyPr>
          <a:lstStyle/>
          <a:p>
            <a:pPr marL="320040" lvl="0" indent="-320040">
              <a:spcBef>
                <a:spcPts val="300"/>
              </a:spcBef>
              <a:spcAft>
                <a:spcPts val="150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cs-CZ" sz="2100" b="1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Stejně jako kolo první je stanoveno jednotně včetně termínů a počtu přihlášek.</a:t>
            </a:r>
            <a:endParaRPr lang="cs-CZ" sz="2100" dirty="0">
              <a:effectLst/>
              <a:latin typeface="Calibri"/>
              <a:ea typeface="Calibri" panose="020F0502020204030204" pitchFamily="34" charset="0"/>
              <a:cs typeface="Times New Roman"/>
            </a:endParaRPr>
          </a:p>
          <a:p>
            <a:pPr marL="320040" lvl="0" indent="-320040">
              <a:spcBef>
                <a:spcPts val="300"/>
              </a:spcBef>
              <a:spcAft>
                <a:spcPts val="150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cs-CZ" sz="210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Přihlášku může podat uchazeč, který</a:t>
            </a:r>
            <a:r>
              <a:rPr lang="cs-CZ" sz="2100" b="1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 nebyl přijat v prvním kole do žádného oboru vzdělání nebo se vzdal přijetí, a zároveň pokud se hlásí do maturitního oboru vzdělání, tak JPZ v prvním kole konal.</a:t>
            </a:r>
            <a:r>
              <a:rPr lang="cs-CZ" sz="2100" b="1" dirty="0">
                <a:latin typeface="Calibri"/>
                <a:ea typeface="Calibri" panose="020F0502020204030204" pitchFamily="34" charset="0"/>
                <a:cs typeface="Times New Roman"/>
              </a:rPr>
              <a:t> Jednotná zkouška se již nekoná, ale její výsledek se povinně zohledňuje.</a:t>
            </a:r>
            <a:endParaRPr lang="cs-CZ" sz="2100" dirty="0">
              <a:effectLst/>
              <a:latin typeface="Calibri"/>
              <a:ea typeface="Calibri" panose="020F0502020204030204" pitchFamily="34" charset="0"/>
              <a:cs typeface="Times New Roman"/>
            </a:endParaRPr>
          </a:p>
          <a:p>
            <a:pPr marL="320040" indent="-320040">
              <a:spcBef>
                <a:spcPts val="300"/>
              </a:spcBef>
              <a:spcAft>
                <a:spcPts val="150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cs-CZ" sz="210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Ředitel školy jej</a:t>
            </a:r>
            <a:r>
              <a:rPr lang="cs-CZ" sz="2100" dirty="0">
                <a:latin typeface="Calibri"/>
                <a:ea typeface="Calibri" panose="020F0502020204030204" pitchFamily="34" charset="0"/>
                <a:cs typeface="Times New Roman"/>
              </a:rPr>
              <a:t> </a:t>
            </a:r>
            <a:r>
              <a:rPr lang="cs-CZ" sz="210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 může vyhlásit</a:t>
            </a:r>
            <a:r>
              <a:rPr lang="cs-CZ" sz="2100" b="1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 </a:t>
            </a:r>
            <a:r>
              <a:rPr lang="cs-CZ" sz="210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do</a:t>
            </a:r>
            <a:r>
              <a:rPr lang="cs-CZ" sz="2100" b="1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 18. (19.) května </a:t>
            </a:r>
            <a:r>
              <a:rPr lang="cs-CZ" sz="210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včetně údajů jako v kole prvním a obdobně všechny údaje zadá do IS, ovšem kromě uvedení maximálního počtu uchazečů pro účely konání jednotné zkoušky.</a:t>
            </a:r>
            <a:r>
              <a:rPr lang="cs-CZ" sz="2100" dirty="0">
                <a:latin typeface="Calibri"/>
                <a:ea typeface="Calibri" panose="020F0502020204030204" pitchFamily="34" charset="0"/>
                <a:cs typeface="Times New Roman"/>
              </a:rPr>
              <a:t> </a:t>
            </a:r>
            <a:endParaRPr lang="cs-CZ" sz="2100" dirty="0">
              <a:effectLst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0040" lvl="0" indent="-320040">
              <a:spcBef>
                <a:spcPts val="300"/>
              </a:spcBef>
              <a:spcAft>
                <a:spcPts val="150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cs-CZ" sz="210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Termín pro podání přihlášky je </a:t>
            </a:r>
            <a:r>
              <a:rPr lang="cs-CZ" sz="2100" b="1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24. května. (26.5.)</a:t>
            </a:r>
            <a:endParaRPr lang="cs-CZ" sz="2100" dirty="0">
              <a:effectLst/>
              <a:latin typeface="Calibri"/>
              <a:ea typeface="Calibri" panose="020F0502020204030204" pitchFamily="34" charset="0"/>
              <a:cs typeface="Times New Roman"/>
            </a:endParaRPr>
          </a:p>
          <a:p>
            <a:pPr marL="320040" indent="-320040">
              <a:spcBef>
                <a:spcPts val="300"/>
              </a:spcBef>
              <a:spcAft>
                <a:spcPts val="150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cs-CZ" sz="210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Řádný termín školní přijímací zkoušky a talentové zkoušky se koná v </a:t>
            </a:r>
            <a:r>
              <a:rPr lang="cs-CZ" sz="2100" b="1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pracovních dnech </a:t>
            </a:r>
            <a:br>
              <a:rPr lang="cs-CZ" sz="2100" b="1" dirty="0">
                <a:latin typeface="Calibri"/>
                <a:ea typeface="Calibri" panose="020F0502020204030204" pitchFamily="34" charset="0"/>
                <a:cs typeface="Times New Roman"/>
              </a:rPr>
            </a:br>
            <a:r>
              <a:rPr lang="cs-CZ" sz="2100" b="1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od 8. do 12. června. Stanoví se jeden řádný termín školní zkoušky, náhradní termín se nekoná.</a:t>
            </a:r>
            <a:endParaRPr lang="cs-CZ" sz="2100" dirty="0">
              <a:effectLst/>
              <a:latin typeface="Calibri"/>
              <a:ea typeface="Calibri" panose="020F0502020204030204" pitchFamily="34" charset="0"/>
              <a:cs typeface="Times New Roman"/>
            </a:endParaRPr>
          </a:p>
          <a:p>
            <a:pPr marL="320040" lvl="0" indent="-320040">
              <a:spcBef>
                <a:spcPts val="300"/>
              </a:spcBef>
              <a:spcAft>
                <a:spcPts val="150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cs-CZ" sz="210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Centrum zpřístupní škole výsledky jednotné zkoušky v elektronickém systému</a:t>
            </a:r>
            <a:r>
              <a:rPr lang="cs-CZ" sz="2100" b="1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 13. června.</a:t>
            </a:r>
            <a:endParaRPr lang="cs-CZ" sz="2100" dirty="0">
              <a:effectLst/>
              <a:latin typeface="Calibri"/>
              <a:ea typeface="Calibri" panose="020F0502020204030204" pitchFamily="34" charset="0"/>
              <a:cs typeface="Times New Roman"/>
            </a:endParaRPr>
          </a:p>
          <a:p>
            <a:pPr marL="320040" indent="-320040">
              <a:spcAft>
                <a:spcPts val="1500"/>
              </a:spcAft>
            </a:pPr>
            <a:endParaRPr lang="cs-CZ" sz="2100" dirty="0">
              <a:latin typeface="Calibri"/>
              <a:cs typeface="Calibri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5D7A329-0B5E-7B23-E846-4A7C27B58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42583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8DF361-481B-3B94-4934-B7618BA75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916450"/>
            <a:ext cx="10838169" cy="622138"/>
          </a:xfr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sz="2800">
                <a:solidFill>
                  <a:srgbClr val="418E96"/>
                </a:solidFill>
                <a:latin typeface="Calibri"/>
                <a:cs typeface="Calibri"/>
              </a:rPr>
              <a:t>třetí a další kola</a:t>
            </a:r>
            <a:br>
              <a:rPr lang="cs-CZ" sz="2800"/>
            </a:br>
            <a:br>
              <a:rPr lang="cs-CZ" sz="2800"/>
            </a:br>
            <a:br>
              <a:rPr lang="cs-CZ" sz="2800"/>
            </a:br>
            <a:br>
              <a:rPr lang="cs-CZ" sz="2800"/>
            </a:br>
            <a:br>
              <a:rPr lang="cs-CZ" sz="2800"/>
            </a:br>
            <a:br>
              <a:rPr lang="cs-CZ" sz="2800"/>
            </a:br>
            <a:endParaRPr lang="cs-CZ" sz="2800">
              <a:cs typeface="Calibri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6901B7-1777-E88B-3298-43D013787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660106"/>
            <a:ext cx="10493367" cy="4769124"/>
          </a:xfrm>
        </p:spPr>
        <p:txBody>
          <a:bodyPr vert="horz" lIns="0" tIns="0" rIns="0" bIns="0" rtlCol="0" anchor="t">
            <a:noAutofit/>
          </a:bodyPr>
          <a:lstStyle/>
          <a:p>
            <a:pPr marL="320040" indent="-320040">
              <a:spcAft>
                <a:spcPts val="150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cs-CZ" sz="2100" b="1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Ředitel školy vyhlásí kritéria včetně všech údajů jako v kole druhém a zadá je do IS. </a:t>
            </a:r>
            <a:br>
              <a:rPr lang="cs-CZ" sz="2100" b="1" dirty="0">
                <a:latin typeface="Calibri"/>
                <a:ea typeface="Calibri" panose="020F0502020204030204" pitchFamily="34" charset="0"/>
                <a:cs typeface="Times New Roman"/>
              </a:rPr>
            </a:br>
            <a:r>
              <a:rPr lang="cs-CZ" sz="2100" b="1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Navíc do IS zadá termín pro podání přihlášky v daném kole.</a:t>
            </a:r>
            <a:r>
              <a:rPr lang="cs-CZ" sz="2100" b="1" dirty="0">
                <a:latin typeface="Calibri"/>
                <a:ea typeface="Calibri" panose="020F0502020204030204" pitchFamily="34" charset="0"/>
                <a:cs typeface="Times New Roman"/>
              </a:rPr>
              <a:t>  </a:t>
            </a:r>
            <a:endParaRPr lang="cs-CZ" sz="2100" dirty="0">
              <a:effectLst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0040" indent="-320040">
              <a:spcAft>
                <a:spcPts val="150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cs-CZ" sz="210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Termín pro odevzdání přihlášek v každém dalším kole může ředitel stanovit nejdříve </a:t>
            </a:r>
            <a:br>
              <a:rPr lang="cs-CZ" sz="2100" dirty="0">
                <a:latin typeface="Calibri"/>
                <a:ea typeface="Calibri" panose="020F0502020204030204" pitchFamily="34" charset="0"/>
                <a:cs typeface="Times New Roman"/>
              </a:rPr>
            </a:br>
            <a:r>
              <a:rPr lang="cs-CZ" sz="2100" b="1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na 7. den od vydání všech rozhodnutí v kole předchozím.</a:t>
            </a:r>
            <a:endParaRPr lang="cs-CZ" sz="2100" dirty="0">
              <a:effectLst/>
              <a:latin typeface="Calibri"/>
              <a:ea typeface="Calibri" panose="020F0502020204030204" pitchFamily="34" charset="0"/>
              <a:cs typeface="Times New Roman"/>
            </a:endParaRPr>
          </a:p>
          <a:p>
            <a:pPr marL="320040" indent="-320040">
              <a:spcAft>
                <a:spcPts val="150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cs-CZ" sz="210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Počet přihlášek je neomezený, přihlášky lze podávat pouze na tiskopisu. Na jeden tiskopis </a:t>
            </a:r>
            <a:br>
              <a:rPr lang="cs-CZ" sz="2100" dirty="0">
                <a:latin typeface="Calibri"/>
                <a:ea typeface="Calibri" panose="020F0502020204030204" pitchFamily="34" charset="0"/>
                <a:cs typeface="Times New Roman"/>
              </a:rPr>
            </a:br>
            <a:r>
              <a:rPr lang="cs-CZ" sz="210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se uvádí pouze jedna škola, možno i více oborů, ale bez prioritizace.</a:t>
            </a:r>
          </a:p>
          <a:p>
            <a:pPr marL="320040" lvl="0" indent="-320040">
              <a:spcAft>
                <a:spcPts val="150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cs-CZ" sz="210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Výsledky jednotné zkoušky se nemusí povinně zohledňovat. Pokud se zohledňují, určí ředitel školy náhradní způsob hodnocení u uchazečů, kteří ji nekonali.</a:t>
            </a:r>
          </a:p>
          <a:p>
            <a:pPr marL="320040" lvl="0" indent="-320040">
              <a:spcAft>
                <a:spcPts val="150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cs-CZ" sz="2100" b="1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Rozhodnutí o přijetí i nepřijetí se vyhotovují v písemné formě. Rozhodnutí o přijetí obsahují část výrokovou, odůvodnění </a:t>
            </a:r>
            <a:r>
              <a:rPr lang="cs-CZ" sz="210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(pouze u negativního rozhodnutí) </a:t>
            </a:r>
            <a:r>
              <a:rPr lang="cs-CZ" sz="2100" b="1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a poučení.</a:t>
            </a:r>
            <a:endParaRPr lang="cs-CZ" sz="2100" dirty="0">
              <a:effectLst/>
              <a:latin typeface="Calibri"/>
              <a:ea typeface="Calibri" panose="020F0502020204030204" pitchFamily="34" charset="0"/>
              <a:cs typeface="Times New Roman"/>
            </a:endParaRPr>
          </a:p>
          <a:p>
            <a:pPr marL="320040" indent="-320040">
              <a:spcAft>
                <a:spcPts val="150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endParaRPr lang="cs-CZ" sz="2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5D7A329-0B5E-7B23-E846-4A7C27B58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28855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8DF361-481B-3B94-4934-B7618BA75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916450"/>
            <a:ext cx="10838169" cy="622138"/>
          </a:xfr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sz="2800">
                <a:solidFill>
                  <a:srgbClr val="418E96"/>
                </a:solidFill>
                <a:latin typeface="Calibri"/>
                <a:cs typeface="Calibri"/>
              </a:rPr>
              <a:t>třetí a další kola</a:t>
            </a:r>
            <a:br>
              <a:rPr lang="cs-CZ" sz="2800"/>
            </a:br>
            <a:br>
              <a:rPr lang="cs-CZ" sz="2800"/>
            </a:br>
            <a:br>
              <a:rPr lang="cs-CZ" sz="2800"/>
            </a:br>
            <a:br>
              <a:rPr lang="cs-CZ" sz="2800"/>
            </a:br>
            <a:br>
              <a:rPr lang="cs-CZ" sz="2800"/>
            </a:br>
            <a:br>
              <a:rPr lang="cs-CZ" sz="2800"/>
            </a:br>
            <a:endParaRPr lang="cs-CZ" sz="2800">
              <a:cs typeface="Calibri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6901B7-1777-E88B-3298-43D013787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660106"/>
            <a:ext cx="6848425" cy="4769124"/>
          </a:xfrm>
        </p:spPr>
        <p:txBody>
          <a:bodyPr vert="horz" lIns="0" tIns="0" rIns="0" bIns="0" rtlCol="0" anchor="t">
            <a:noAutofit/>
          </a:bodyPr>
          <a:lstStyle/>
          <a:p>
            <a:pPr marL="342900" indent="-342900">
              <a:spcAft>
                <a:spcPts val="1500"/>
              </a:spcAft>
              <a:tabLst>
                <a:tab pos="228600" algn="l"/>
              </a:tabLst>
            </a:pPr>
            <a:r>
              <a:rPr lang="cs-CZ" sz="2100" b="1" dirty="0">
                <a:latin typeface="Calibri"/>
                <a:ea typeface="Calibri"/>
                <a:cs typeface="Calibri"/>
              </a:rPr>
              <a:t>Přijatý uchazeč </a:t>
            </a:r>
            <a:r>
              <a:rPr lang="cs-CZ" sz="2100" b="1" dirty="0">
                <a:effectLst/>
                <a:latin typeface="Calibri"/>
                <a:ea typeface="Calibri"/>
                <a:cs typeface="Calibri"/>
              </a:rPr>
              <a:t>je </a:t>
            </a:r>
            <a:r>
              <a:rPr lang="cs-CZ" sz="2100" b="1" dirty="0">
                <a:latin typeface="Calibri"/>
                <a:ea typeface="Calibri"/>
                <a:cs typeface="Calibri"/>
              </a:rPr>
              <a:t>povinen </a:t>
            </a:r>
            <a:r>
              <a:rPr lang="cs-CZ" sz="2100" b="1" dirty="0">
                <a:effectLst/>
                <a:latin typeface="Calibri"/>
                <a:ea typeface="Calibri"/>
                <a:cs typeface="Calibri"/>
              </a:rPr>
              <a:t>do 7</a:t>
            </a:r>
            <a:r>
              <a:rPr lang="cs-CZ" sz="2100" b="1" dirty="0">
                <a:latin typeface="Calibri"/>
                <a:ea typeface="Calibri"/>
                <a:cs typeface="Calibri"/>
              </a:rPr>
              <a:t> dnů ode dne oznámení </a:t>
            </a:r>
            <a:r>
              <a:rPr lang="cs-CZ" sz="2100" b="1" dirty="0">
                <a:effectLst/>
                <a:latin typeface="Calibri"/>
                <a:ea typeface="Calibri"/>
                <a:cs typeface="Calibri"/>
              </a:rPr>
              <a:t>rozhodnutí </a:t>
            </a:r>
            <a:r>
              <a:rPr lang="cs-CZ" sz="2100" b="1" dirty="0">
                <a:latin typeface="Calibri"/>
                <a:ea typeface="Calibri"/>
                <a:cs typeface="Calibri"/>
              </a:rPr>
              <a:t>potvrdit svůj úmysl vzdělávat se </a:t>
            </a:r>
            <a:r>
              <a:rPr lang="cs-CZ" sz="2100" b="1" dirty="0">
                <a:effectLst/>
                <a:latin typeface="Calibri"/>
                <a:ea typeface="Calibri"/>
                <a:cs typeface="Calibri"/>
              </a:rPr>
              <a:t>v </a:t>
            </a:r>
            <a:r>
              <a:rPr lang="cs-CZ" sz="2100" b="1" dirty="0">
                <a:latin typeface="Calibri"/>
                <a:ea typeface="Calibri"/>
                <a:cs typeface="Calibri"/>
              </a:rPr>
              <a:t>daném oboru vzdělání</a:t>
            </a:r>
            <a:r>
              <a:rPr lang="cs-CZ" sz="2100" b="1" dirty="0">
                <a:effectLst/>
                <a:latin typeface="Calibri"/>
                <a:ea typeface="Calibri"/>
                <a:cs typeface="Calibri"/>
              </a:rPr>
              <a:t>, </a:t>
            </a:r>
            <a:r>
              <a:rPr lang="cs-CZ" sz="2100" b="1" dirty="0">
                <a:latin typeface="Calibri"/>
                <a:ea typeface="Calibri"/>
                <a:cs typeface="Calibri"/>
              </a:rPr>
              <a:t>a to </a:t>
            </a:r>
            <a:r>
              <a:rPr lang="cs-CZ" sz="2100" b="1" dirty="0">
                <a:effectLst/>
                <a:latin typeface="Calibri"/>
                <a:ea typeface="Calibri"/>
                <a:cs typeface="Calibri"/>
              </a:rPr>
              <a:t>pouze </a:t>
            </a:r>
            <a:r>
              <a:rPr lang="cs-CZ" sz="2100" b="1" dirty="0">
                <a:latin typeface="Calibri"/>
                <a:ea typeface="Calibri"/>
                <a:cs typeface="Calibri"/>
              </a:rPr>
              <a:t>v jednom oboru vzdělání</a:t>
            </a:r>
            <a:r>
              <a:rPr lang="cs-CZ" sz="2100" b="1" dirty="0">
                <a:effectLst/>
                <a:latin typeface="Calibri"/>
                <a:ea typeface="Calibri"/>
                <a:cs typeface="Calibri"/>
              </a:rPr>
              <a:t>. </a:t>
            </a:r>
            <a:r>
              <a:rPr lang="cs-CZ" sz="2100" dirty="0">
                <a:latin typeface="Calibri"/>
                <a:ea typeface="Calibri"/>
                <a:cs typeface="Calibri"/>
              </a:rPr>
              <a:t>Ředitel následně do dvou pracovních dnů předá tuto informaci do IS</a:t>
            </a:r>
            <a:r>
              <a:rPr lang="cs-CZ" sz="2100" dirty="0">
                <a:effectLst/>
                <a:latin typeface="Calibri"/>
                <a:ea typeface="Calibri"/>
                <a:cs typeface="Calibri"/>
              </a:rPr>
              <a:t>.</a:t>
            </a:r>
            <a:r>
              <a:rPr lang="cs-CZ" sz="2100" dirty="0">
                <a:latin typeface="Calibri"/>
                <a:ea typeface="Calibri"/>
                <a:cs typeface="Calibri"/>
              </a:rPr>
              <a:t> </a:t>
            </a:r>
            <a:endParaRPr lang="cs-CZ" sz="2100" dirty="0">
              <a:effectLst/>
              <a:latin typeface="Calibri"/>
              <a:ea typeface="Calibri"/>
              <a:cs typeface="Calibri"/>
            </a:endParaRPr>
          </a:p>
          <a:p>
            <a:pPr marL="320040" indent="-320040">
              <a:spcAft>
                <a:spcPts val="1500"/>
              </a:spcAft>
              <a:buFont typeface="Symbol,Sans-Serif" panose="05050102010706020507" pitchFamily="18" charset="2"/>
              <a:buChar char=""/>
              <a:tabLst>
                <a:tab pos="228600" algn="l"/>
              </a:tabLst>
            </a:pPr>
            <a:r>
              <a:rPr lang="cs-CZ" sz="2100" b="1" dirty="0">
                <a:latin typeface="Calibri"/>
                <a:ea typeface="Calibri"/>
                <a:cs typeface="Calibri"/>
              </a:rPr>
              <a:t>Neobsahuje-li IS údaje o uchazeči</a:t>
            </a:r>
            <a:r>
              <a:rPr lang="cs-CZ" sz="2100" b="1" dirty="0">
                <a:effectLst/>
                <a:latin typeface="Calibri"/>
                <a:ea typeface="Calibri"/>
                <a:cs typeface="Calibri"/>
              </a:rPr>
              <a:t>, </a:t>
            </a:r>
            <a:r>
              <a:rPr lang="cs-CZ" sz="2100" b="1" dirty="0">
                <a:latin typeface="Calibri"/>
                <a:ea typeface="Calibri"/>
                <a:cs typeface="Calibri"/>
              </a:rPr>
              <a:t>zadá je do IS </a:t>
            </a:r>
            <a:r>
              <a:rPr lang="cs-CZ" sz="2100" b="1" dirty="0">
                <a:effectLst/>
                <a:latin typeface="Calibri"/>
                <a:ea typeface="Calibri"/>
                <a:cs typeface="Calibri"/>
              </a:rPr>
              <a:t>ředitel školy, </a:t>
            </a:r>
            <a:r>
              <a:rPr lang="cs-CZ" sz="2100" b="1" dirty="0">
                <a:latin typeface="Calibri"/>
                <a:ea typeface="Calibri"/>
                <a:cs typeface="Calibri"/>
              </a:rPr>
              <a:t>kam byl uchazeč přijat, spolu s informací, </a:t>
            </a:r>
            <a:br>
              <a:rPr lang="cs-CZ" sz="2100" b="1" dirty="0">
                <a:latin typeface="Calibri"/>
                <a:ea typeface="Calibri"/>
                <a:cs typeface="Calibri"/>
              </a:rPr>
            </a:br>
            <a:r>
              <a:rPr lang="cs-CZ" sz="2100" b="1" dirty="0">
                <a:latin typeface="Calibri"/>
                <a:ea typeface="Calibri"/>
                <a:cs typeface="Calibri"/>
              </a:rPr>
              <a:t>že byl přijat</a:t>
            </a:r>
            <a:r>
              <a:rPr lang="cs-CZ" sz="2100" b="1" dirty="0">
                <a:effectLst/>
                <a:latin typeface="Calibri"/>
                <a:ea typeface="Calibri"/>
                <a:cs typeface="Calibri"/>
              </a:rPr>
              <a:t>.</a:t>
            </a:r>
          </a:p>
          <a:p>
            <a:pPr marL="320040" indent="-320040">
              <a:spcAft>
                <a:spcPts val="1500"/>
              </a:spcAft>
              <a:buFont typeface="Symbol,Sans-Serif" panose="05050102010706020507" pitchFamily="18" charset="2"/>
              <a:buChar char=""/>
              <a:tabLst>
                <a:tab pos="228600" algn="l"/>
              </a:tabLst>
            </a:pPr>
            <a:r>
              <a:rPr lang="cs-CZ" sz="2100" dirty="0">
                <a:latin typeface="Calibri"/>
                <a:ea typeface="Calibri"/>
                <a:cs typeface="Calibri"/>
              </a:rPr>
              <a:t>Vzdáním se práva na </a:t>
            </a:r>
            <a:r>
              <a:rPr lang="cs-CZ" sz="2100" dirty="0">
                <a:effectLst/>
                <a:latin typeface="Calibri"/>
                <a:ea typeface="Calibri"/>
                <a:cs typeface="Calibri"/>
              </a:rPr>
              <a:t>přijetí </a:t>
            </a:r>
            <a:r>
              <a:rPr lang="cs-CZ" sz="2100" dirty="0">
                <a:latin typeface="Calibri"/>
                <a:ea typeface="Calibri"/>
                <a:cs typeface="Calibri"/>
              </a:rPr>
              <a:t>do oboru vzdělání, kde uchazeč potvrdil svůj úmysl vzdělávat </a:t>
            </a:r>
            <a:r>
              <a:rPr lang="cs-CZ" sz="2100" dirty="0">
                <a:effectLst/>
                <a:latin typeface="Calibri"/>
                <a:ea typeface="Calibri"/>
                <a:cs typeface="Calibri"/>
              </a:rPr>
              <a:t>se</a:t>
            </a:r>
            <a:r>
              <a:rPr lang="cs-CZ" sz="2100" dirty="0">
                <a:latin typeface="Calibri"/>
                <a:ea typeface="Calibri"/>
                <a:cs typeface="Calibri"/>
              </a:rPr>
              <a:t>, vzniká uchazeči možnost potvrdit svůj úmysl</a:t>
            </a:r>
            <a:r>
              <a:rPr lang="cs-CZ" sz="2100" dirty="0">
                <a:effectLst/>
                <a:latin typeface="Calibri"/>
                <a:ea typeface="Calibri"/>
                <a:cs typeface="Calibri"/>
              </a:rPr>
              <a:t> v </a:t>
            </a:r>
            <a:r>
              <a:rPr lang="cs-CZ" sz="2100" dirty="0">
                <a:latin typeface="Calibri"/>
                <a:ea typeface="Calibri"/>
                <a:cs typeface="Calibri"/>
              </a:rPr>
              <a:t>jiném oboru vzdělání, a to i v tomtéž kole</a:t>
            </a:r>
            <a:r>
              <a:rPr lang="cs-CZ" sz="2100" dirty="0">
                <a:effectLst/>
                <a:latin typeface="Calibri"/>
                <a:ea typeface="Calibri"/>
                <a:cs typeface="Calibri"/>
              </a:rPr>
              <a:t>.</a:t>
            </a:r>
            <a:endParaRPr lang="cs-CZ" sz="2100" dirty="0">
              <a:latin typeface="Calibri"/>
              <a:ea typeface="Calibri"/>
              <a:cs typeface="Calibri"/>
            </a:endParaRPr>
          </a:p>
          <a:p>
            <a:pPr marL="320040" lvl="0" indent="-320040">
              <a:spcAft>
                <a:spcPts val="1500"/>
              </a:spcAft>
              <a:buFont typeface="Symbol,Sans-Serif" panose="05050102010706020507" pitchFamily="18" charset="2"/>
              <a:buChar char=""/>
              <a:tabLst>
                <a:tab pos="228600" algn="l"/>
              </a:tabLst>
            </a:pPr>
            <a:endParaRPr lang="cs-CZ" sz="2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/>
            </a:endParaRPr>
          </a:p>
          <a:p>
            <a:pPr marL="320040" indent="-320040">
              <a:spcAft>
                <a:spcPts val="150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endParaRPr lang="cs-CZ" sz="21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5D7A329-0B5E-7B23-E846-4A7C27B58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19</a:t>
            </a:fld>
            <a:endParaRPr lang="cs-CZ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8BEE6C5-3CFE-044F-70C7-0EF929054B60}"/>
              </a:ext>
            </a:extLst>
          </p:cNvPr>
          <p:cNvSpPr/>
          <p:nvPr/>
        </p:nvSpPr>
        <p:spPr>
          <a:xfrm>
            <a:off x="8389943" y="1541474"/>
            <a:ext cx="2871853" cy="4028468"/>
          </a:xfrm>
          <a:prstGeom prst="rect">
            <a:avLst/>
          </a:prstGeom>
          <a:solidFill>
            <a:srgbClr val="62C6D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168601B-7DAB-E0C7-207A-2CD6357E9EE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90" r="12576" b="3804"/>
          <a:stretch/>
        </p:blipFill>
        <p:spPr>
          <a:xfrm>
            <a:off x="8517042" y="1336964"/>
            <a:ext cx="3669649" cy="4428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263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DD58C3-92D7-4747-AE89-044A82848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Podle čeho vybrat střední školu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51C3EB0-AFA7-4C9B-953E-83DF756AE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Podle zájmů</a:t>
            </a:r>
          </a:p>
          <a:p>
            <a:r>
              <a:rPr lang="cs-CZ" dirty="0"/>
              <a:t>Podle prospěchu na ZŠ</a:t>
            </a:r>
          </a:p>
          <a:p>
            <a:r>
              <a:rPr lang="cs-CZ" dirty="0"/>
              <a:t>Podle informací o SŠ – webové stránky, dny otevřených dveří..</a:t>
            </a:r>
          </a:p>
          <a:p>
            <a:r>
              <a:rPr lang="cs-CZ" dirty="0"/>
              <a:t>Podle dostupnosti – dojíždění, ubytování,…</a:t>
            </a:r>
          </a:p>
          <a:p>
            <a:r>
              <a:rPr lang="cs-CZ" dirty="0"/>
              <a:t>Bohužel někdy podle finančních </a:t>
            </a:r>
            <a:r>
              <a:rPr lang="cs-CZ"/>
              <a:t>možností rodiny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4B7C982-EA04-43EE-AD11-7A3A032E9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32481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6A0640-60BB-4CD4-A980-AA704CE58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58098A0-37A7-4B81-82FD-6C38A2BC96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Hlavně klid</a:t>
            </a:r>
          </a:p>
          <a:p>
            <a:r>
              <a:rPr lang="cs-CZ" b="1" dirty="0"/>
              <a:t>Silné nervy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93FC2A4-DF94-4945-B28C-465EB6791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1750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BFB65E-C79D-4D48-9A46-EFB0009D8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Důležité webové stránky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589550-A63A-42CB-8381-0D46269F1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https://www.to-das.cz/dipsy-cermat-prihlaseni-a-navod-k-podani-prihlasky-na-ss/</a:t>
            </a:r>
            <a:endParaRPr lang="cs-CZ" dirty="0"/>
          </a:p>
          <a:p>
            <a:r>
              <a:rPr lang="cs-CZ" dirty="0"/>
              <a:t> </a:t>
            </a:r>
            <a:r>
              <a:rPr lang="cs-CZ" dirty="0">
                <a:hlinkClick r:id="rId3"/>
              </a:rPr>
              <a:t>https://www.dipsy.cz/</a:t>
            </a:r>
            <a:r>
              <a:rPr lang="cs-CZ" dirty="0"/>
              <a:t>.</a:t>
            </a:r>
          </a:p>
          <a:p>
            <a:r>
              <a:rPr lang="cs-CZ" dirty="0">
                <a:hlinkClick r:id="rId4"/>
              </a:rPr>
              <a:t>www.prihlaskynastredni.cz</a:t>
            </a:r>
            <a:endParaRPr lang="cs-CZ" dirty="0"/>
          </a:p>
          <a:p>
            <a:r>
              <a:rPr lang="cs-CZ" dirty="0">
                <a:hlinkClick r:id="rId5"/>
              </a:rPr>
              <a:t>www.atlasskolstvi.cz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3410364-3199-410A-A5AE-1F3622714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975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9013D-CF25-428C-F4AA-83FF4634B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600" y="689113"/>
            <a:ext cx="10838169" cy="622138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Calibri"/>
                <a:cs typeface="Calibri"/>
              </a:rPr>
              <a:t>HLAVNÍ </a:t>
            </a:r>
            <a:r>
              <a:rPr lang="cs-CZ" sz="2800" dirty="0">
                <a:latin typeface="Calibri"/>
                <a:cs typeface="Calibri"/>
              </a:rPr>
              <a:t>principy</a:t>
            </a:r>
            <a:r>
              <a:rPr lang="en-US" sz="2800" dirty="0">
                <a:latin typeface="Calibri"/>
                <a:cs typeface="Calibri"/>
              </a:rPr>
              <a:t> </a:t>
            </a:r>
            <a:endParaRPr lang="en-US" sz="2800" dirty="0"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D6654-CB04-D806-781F-AD6523441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785" y="1311251"/>
            <a:ext cx="10837984" cy="4351338"/>
          </a:xfrm>
        </p:spPr>
        <p:txBody>
          <a:bodyPr vert="horz" lIns="0" tIns="0" rIns="0" bIns="0" rtlCol="0" anchor="t">
            <a:noAutofit/>
          </a:bodyPr>
          <a:lstStyle/>
          <a:p>
            <a:pPr marL="342900" lvl="0" indent="-342900" algn="just">
              <a:lnSpc>
                <a:spcPct val="130000"/>
              </a:lnSpc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Evidence všech přihlášek, jak do maturitních oborů, tak nematuritních </a:t>
            </a:r>
            <a:r>
              <a:rPr lang="cs-CZ" sz="2000" b="1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v jednotném informačním systému</a:t>
            </a:r>
            <a:r>
              <a:rPr lang="cs-CZ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; včetně víceletých oborů gymnázií a konzervatoří.</a:t>
            </a:r>
          </a:p>
          <a:p>
            <a:pPr marL="342900" indent="-342900" algn="just">
              <a:lnSpc>
                <a:spcPct val="130000"/>
              </a:lnSpc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Arial"/>
              </a:rPr>
              <a:t>Možnost podat v 1. a ve 2. kole přihlášky až </a:t>
            </a:r>
            <a:r>
              <a:rPr lang="cs-CZ" sz="2000" b="1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Arial"/>
              </a:rPr>
              <a:t>do 3 oborů vzdělání </a:t>
            </a:r>
            <a:r>
              <a:rPr lang="cs-CZ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Arial"/>
              </a:rPr>
              <a:t>(až 5 v případě podání 2 přihlášek </a:t>
            </a:r>
            <a:r>
              <a:rPr lang="cs-CZ" sz="20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Arial"/>
              </a:rPr>
              <a:t>do oborů</a:t>
            </a:r>
            <a:r>
              <a:rPr lang="cs-CZ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Arial"/>
              </a:rPr>
              <a:t> vzdělání s talentovou zkouškou).</a:t>
            </a:r>
          </a:p>
          <a:p>
            <a:pPr marL="342900" lvl="0" indent="-342900" algn="just">
              <a:lnSpc>
                <a:spcPct val="130000"/>
              </a:lnSpc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b="1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Arial"/>
              </a:rPr>
              <a:t>Změna některých termínů </a:t>
            </a:r>
            <a:r>
              <a:rPr lang="cs-CZ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Arial"/>
              </a:rPr>
              <a:t>souvisejících s přijímacím řízením do středních škol.</a:t>
            </a:r>
          </a:p>
          <a:p>
            <a:pPr marL="342900" indent="-342900" algn="just">
              <a:lnSpc>
                <a:spcPct val="130000"/>
              </a:lnSpc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Arial"/>
              </a:rPr>
              <a:t>Podat přihlášky bude možné plně elektronickou formou s ověřením zákonného zástupce (nebo zletilého uchazeče) prostřednictvím Identity občana. Dále bude umožněno podat přihlášky </a:t>
            </a:r>
            <a:r>
              <a:rPr lang="cs-CZ" sz="20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Arial"/>
              </a:rPr>
              <a:t>v listinné podobě </a:t>
            </a:r>
            <a:r>
              <a:rPr lang="cs-CZ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Arial"/>
              </a:rPr>
              <a:t>s podporou elektronického systému nebo jen v listinné podobě na tiskopisu.</a:t>
            </a:r>
          </a:p>
          <a:p>
            <a:pPr marL="342900" indent="-342900" algn="just">
              <a:lnSpc>
                <a:spcPct val="130000"/>
              </a:lnSpc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Arial"/>
              </a:rPr>
              <a:t>Zachování 2 pokusů možnosti konat testy JPZ. Nově budou mít </a:t>
            </a:r>
            <a:r>
              <a:rPr lang="cs-CZ" sz="2000" b="1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Arial"/>
              </a:rPr>
              <a:t>2 pokusy </a:t>
            </a:r>
            <a:r>
              <a:rPr lang="cs-CZ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Arial"/>
              </a:rPr>
              <a:t>i uchazeči, kteří se hlásí pouze </a:t>
            </a:r>
            <a:r>
              <a:rPr lang="cs-CZ" sz="2000" b="1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Arial"/>
              </a:rPr>
              <a:t>na jeden maturitní obor</a:t>
            </a:r>
            <a:r>
              <a:rPr lang="cs-CZ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Arial"/>
              </a:rPr>
              <a:t>.</a:t>
            </a:r>
            <a:r>
              <a:rPr lang="cs-CZ" sz="20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Arial"/>
              </a:rPr>
              <a:t> </a:t>
            </a:r>
            <a:endParaRPr lang="cs-CZ" sz="2000" dirty="0">
              <a:solidFill>
                <a:srgbClr val="000000"/>
              </a:solidFill>
              <a:effectLst/>
              <a:latin typeface="+mn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30000"/>
              </a:lnSpc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Arial"/>
              </a:rPr>
              <a:t>Školní část přijímacích zkoušek bude skládána v průběhu delšího období, a to i před konáním JPZ.</a:t>
            </a:r>
          </a:p>
          <a:p>
            <a:pPr marL="342900" lvl="0" indent="-342900" algn="just">
              <a:lnSpc>
                <a:spcPct val="130000"/>
              </a:lnSpc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23850" indent="-320040">
              <a:spcAft>
                <a:spcPts val="1500"/>
              </a:spcAft>
            </a:pPr>
            <a:endParaRPr lang="en-US" sz="2100" dirty="0">
              <a:latin typeface="Calibri"/>
              <a:cs typeface="Calibri Ligh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3C67E6-71AB-FDB6-53DB-973D7893A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4308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9013D-CF25-428C-F4AA-83FF4634B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817129"/>
            <a:ext cx="10838169" cy="622138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Calibri"/>
                <a:cs typeface="Calibri"/>
              </a:rPr>
              <a:t>HLAVNÍ </a:t>
            </a:r>
            <a:r>
              <a:rPr lang="cs-CZ" sz="2800" dirty="0">
                <a:latin typeface="Calibri"/>
                <a:cs typeface="Calibri"/>
              </a:rPr>
              <a:t>principy</a:t>
            </a:r>
            <a:r>
              <a:rPr lang="en-US" sz="2800" dirty="0">
                <a:latin typeface="Calibri"/>
                <a:cs typeface="Calibri"/>
              </a:rPr>
              <a:t> </a:t>
            </a:r>
            <a:endParaRPr lang="en-US" sz="2800" dirty="0"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D6654-CB04-D806-781F-AD6523441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645958"/>
            <a:ext cx="10867292" cy="5113338"/>
          </a:xfrm>
        </p:spPr>
        <p:txBody>
          <a:bodyPr vert="horz" lIns="0" tIns="0" rIns="0" bIns="0" rtlCol="0" anchor="t">
            <a:noAutofit/>
          </a:bodyPr>
          <a:lstStyle/>
          <a:p>
            <a:pPr marL="342900" lvl="0" indent="-342900" algn="just">
              <a:lnSpc>
                <a:spcPct val="130000"/>
              </a:lnSpc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Systém bude bezprostředně po vyhodnocení výsledků přijímacích zkoušek (</a:t>
            </a:r>
            <a:r>
              <a:rPr lang="cs-CZ" sz="2000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JPZ</a:t>
            </a:r>
            <a:r>
              <a:rPr lang="cs-CZ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a školní části) na základě </a:t>
            </a:r>
            <a:r>
              <a:rPr lang="cs-CZ" sz="2000" b="1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prioritizace přiřazovat uchazeče ke konkrétním oborům vzdělání do konkrétních škol.</a:t>
            </a:r>
            <a:endParaRPr lang="cs-CZ" sz="2000" b="1" dirty="0">
              <a:solidFill>
                <a:srgbClr val="000000"/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30000"/>
              </a:lnSpc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Principy konání </a:t>
            </a:r>
            <a:r>
              <a:rPr lang="cs-CZ" sz="2000" b="1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druhého kola </a:t>
            </a:r>
            <a:r>
              <a:rPr lang="cs-CZ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přijímacího řízení jsou nastaveny podobně jako kolo první, a to včetně jednotných termínů a </a:t>
            </a:r>
            <a:r>
              <a:rPr lang="cs-CZ" sz="2000" b="1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povinnosti zohlednit v rámci kritérií pro přijetí </a:t>
            </a:r>
            <a:r>
              <a:rPr lang="cs-CZ" sz="2000" b="1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JPZ</a:t>
            </a:r>
            <a:r>
              <a:rPr lang="cs-CZ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. V rámci druhého kola je povinně aplikován výsledek </a:t>
            </a:r>
            <a:r>
              <a:rPr lang="cs-CZ" sz="2000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JPZ</a:t>
            </a:r>
            <a:r>
              <a:rPr lang="cs-CZ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z kola prvního. </a:t>
            </a:r>
            <a:endParaRPr lang="cs-CZ" sz="200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30000"/>
              </a:lnSpc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V případě, že uchazeč nebude chtít nastoupit do určené školy, bude mít možnost v dané škole podat </a:t>
            </a:r>
            <a:r>
              <a:rPr lang="cs-CZ" sz="2000" b="1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„vzdání se“ svého místa </a:t>
            </a:r>
            <a:r>
              <a:rPr lang="cs-CZ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a zúčastnit se následujících kol přijímacího řízení.</a:t>
            </a:r>
            <a:endParaRPr lang="cs-CZ" sz="200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30000"/>
              </a:lnSpc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b="1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Třetí a další kola již jednotně nejsou stanovena</a:t>
            </a:r>
            <a:r>
              <a:rPr lang="cs-CZ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, je ponecháno v kompetenci ředitelů škol (informační systém zde plní pouze formu registrační a kontrolní). </a:t>
            </a:r>
            <a:endParaRPr lang="cs-CZ" sz="200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323850" indent="-320040">
              <a:spcAft>
                <a:spcPts val="1500"/>
              </a:spcAft>
            </a:pPr>
            <a:endParaRPr lang="en-US" sz="2100" dirty="0">
              <a:latin typeface="Calibri"/>
              <a:cs typeface="Calibri Ligh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3C67E6-71AB-FDB6-53DB-973D7893A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692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8DF361-481B-3B94-4934-B7618BA75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916450"/>
            <a:ext cx="10838169" cy="622138"/>
          </a:xfr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sz="2800" dirty="0">
                <a:solidFill>
                  <a:srgbClr val="418E96"/>
                </a:solidFill>
                <a:latin typeface="Calibri"/>
                <a:cs typeface="Calibri"/>
              </a:rPr>
              <a:t>Vyhlášení prvního kola přijímacího řízení</a:t>
            </a:r>
            <a:br>
              <a:rPr lang="cs-CZ" sz="2800" dirty="0"/>
            </a:br>
            <a:br>
              <a:rPr lang="cs-CZ" sz="2800" dirty="0"/>
            </a:br>
            <a:endParaRPr lang="cs-CZ" sz="2800" dirty="0">
              <a:cs typeface="Calibri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6901B7-1777-E88B-3298-43D013787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649371"/>
            <a:ext cx="7872087" cy="3935176"/>
          </a:xfrm>
        </p:spPr>
        <p:txBody>
          <a:bodyPr vert="horz" lIns="0" tIns="0" rIns="0" bIns="0" rtlCol="0" anchor="t">
            <a:noAutofit/>
          </a:bodyPr>
          <a:lstStyle/>
          <a:p>
            <a:pPr marL="320040" indent="-320040">
              <a:spcAft>
                <a:spcPts val="600"/>
              </a:spcAft>
            </a:pPr>
            <a:r>
              <a:rPr lang="cs-CZ" sz="2100" dirty="0">
                <a:solidFill>
                  <a:srgbClr val="000000"/>
                </a:solidFill>
                <a:latin typeface="Calibri"/>
                <a:cs typeface="Calibri"/>
              </a:rPr>
              <a:t>Do 31. ledna 2025 ředitel zveřejní na veřejně přístupném místě ve škole, způsobem umožňujícím dálkový přístup a předá do IS (typicky soubor ve formátu PDF) kritéria. Zároveň do IS nahlásí:</a:t>
            </a:r>
            <a:endParaRPr lang="en-US" dirty="0">
              <a:cs typeface="Calibri Light" panose="020F0302020204030204" pitchFamily="34" charset="0"/>
            </a:endParaRPr>
          </a:p>
          <a:p>
            <a:pPr marL="571500" indent="-571500">
              <a:spcAft>
                <a:spcPts val="600"/>
              </a:spcAft>
              <a:buNone/>
            </a:pPr>
            <a:r>
              <a:rPr lang="cs-CZ" sz="2100" dirty="0">
                <a:solidFill>
                  <a:srgbClr val="000000"/>
                </a:solidFill>
                <a:latin typeface="Calibri"/>
                <a:cs typeface="Calibri"/>
              </a:rPr>
              <a:t>	</a:t>
            </a:r>
            <a:r>
              <a:rPr lang="cs-CZ" sz="2100" b="1" dirty="0">
                <a:solidFill>
                  <a:srgbClr val="000000"/>
                </a:solidFill>
                <a:latin typeface="Calibri"/>
                <a:cs typeface="Calibri"/>
              </a:rPr>
              <a:t>a)  zaměření školních vzdělávacích programů, má-li jich jeden </a:t>
            </a:r>
            <a:br>
              <a:rPr lang="cs-CZ" sz="2100" b="1" dirty="0">
                <a:solidFill>
                  <a:srgbClr val="000000"/>
                </a:solidFill>
                <a:latin typeface="Calibri"/>
                <a:cs typeface="Calibri"/>
              </a:rPr>
            </a:br>
            <a:r>
              <a:rPr lang="cs-CZ" sz="2100" b="1" dirty="0">
                <a:solidFill>
                  <a:srgbClr val="000000"/>
                </a:solidFill>
                <a:latin typeface="Calibri"/>
                <a:cs typeface="Calibri"/>
              </a:rPr>
              <a:t>     obor vzdělání více, popř. jiné zaměření, </a:t>
            </a:r>
          </a:p>
          <a:p>
            <a:pPr marL="571500" indent="-571500">
              <a:spcAft>
                <a:spcPts val="600"/>
              </a:spcAft>
              <a:buNone/>
            </a:pPr>
            <a:r>
              <a:rPr lang="cs-CZ" sz="2100" b="1" dirty="0">
                <a:solidFill>
                  <a:srgbClr val="000000"/>
                </a:solidFill>
                <a:latin typeface="Calibri"/>
                <a:cs typeface="Calibri"/>
              </a:rPr>
              <a:t>	b)  vzdělávací obor ve formě zkráceného studia, </a:t>
            </a:r>
            <a:endParaRPr lang="cs-CZ" sz="2100" b="1" dirty="0">
              <a:solidFill>
                <a:srgbClr val="000000"/>
              </a:solidFill>
              <a:latin typeface="Calibri" panose="020F0502020204030204" pitchFamily="34" charset="0"/>
              <a:cs typeface="Calibri"/>
            </a:endParaRPr>
          </a:p>
          <a:p>
            <a:pPr marL="571500" indent="-571500">
              <a:spcAft>
                <a:spcPts val="600"/>
              </a:spcAft>
              <a:buNone/>
            </a:pPr>
            <a:r>
              <a:rPr lang="cs-CZ" sz="2100" b="1" dirty="0">
                <a:solidFill>
                  <a:srgbClr val="000000"/>
                </a:solidFill>
                <a:latin typeface="Calibri"/>
                <a:cs typeface="Calibri"/>
              </a:rPr>
              <a:t>	c)  počet přijímaných uchazečů do jednotlivých oborů (ŠVP, </a:t>
            </a:r>
          </a:p>
          <a:p>
            <a:pPr marL="571500" indent="-571500">
              <a:spcAft>
                <a:spcPts val="600"/>
              </a:spcAft>
              <a:buNone/>
            </a:pPr>
            <a:r>
              <a:rPr lang="cs-CZ" sz="2100" b="1" dirty="0">
                <a:solidFill>
                  <a:srgbClr val="000000"/>
                </a:solidFill>
                <a:latin typeface="Calibri"/>
                <a:cs typeface="Calibri"/>
              </a:rPr>
              <a:t>		zaměření, formy, </a:t>
            </a:r>
            <a:r>
              <a:rPr lang="cs-CZ" sz="2100" b="1" dirty="0">
                <a:solidFill>
                  <a:srgbClr val="000000"/>
                </a:solidFill>
                <a:highlight>
                  <a:srgbClr val="FFFFFF"/>
                </a:highlight>
                <a:latin typeface="Calibri"/>
                <a:cs typeface="Calibri"/>
              </a:rPr>
              <a:t>L0+H) </a:t>
            </a:r>
            <a:r>
              <a:rPr lang="cs-CZ" sz="2100" b="1" dirty="0">
                <a:solidFill>
                  <a:srgbClr val="000000"/>
                </a:solidFill>
                <a:latin typeface="Calibri"/>
                <a:cs typeface="Calibri"/>
              </a:rPr>
              <a:t>vzdělání,</a:t>
            </a:r>
          </a:p>
          <a:p>
            <a:pPr marL="571500" indent="-57150">
              <a:spcAft>
                <a:spcPts val="1500"/>
              </a:spcAft>
              <a:buNone/>
            </a:pPr>
            <a:r>
              <a:rPr lang="cs-CZ" sz="2100" b="1" dirty="0">
                <a:solidFill>
                  <a:srgbClr val="000000"/>
                </a:solidFill>
                <a:latin typeface="Calibri"/>
                <a:cs typeface="Calibri"/>
              </a:rPr>
              <a:t>	d)  maximální počet uchazečů pro konání JPZ ve škole </a:t>
            </a:r>
            <a:br>
              <a:rPr lang="cs-CZ" sz="2100" b="1" dirty="0">
                <a:solidFill>
                  <a:srgbClr val="000000"/>
                </a:solidFill>
                <a:latin typeface="Calibri"/>
                <a:cs typeface="Calibri"/>
              </a:rPr>
            </a:br>
            <a:r>
              <a:rPr lang="cs-CZ" sz="2100" b="1" dirty="0">
                <a:solidFill>
                  <a:srgbClr val="000000"/>
                </a:solidFill>
                <a:latin typeface="Calibri"/>
                <a:cs typeface="Calibri"/>
              </a:rPr>
              <a:t>      pro účely rozřazení uchazečů do škol </a:t>
            </a:r>
            <a:r>
              <a:rPr lang="cs-CZ" sz="2100" dirty="0">
                <a:solidFill>
                  <a:srgbClr val="000000"/>
                </a:solidFill>
                <a:latin typeface="Calibri"/>
                <a:cs typeface="Calibri"/>
              </a:rPr>
              <a:t>(včetně počtu učeben pro 	intaktní žáky a žáky s PUP).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5D7A329-0B5E-7B23-E846-4A7C27B58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6</a:t>
            </a:fld>
            <a:endParaRPr lang="cs-CZ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8B340BF-9DAB-04C0-B48A-C8DC74756AD2}"/>
              </a:ext>
            </a:extLst>
          </p:cNvPr>
          <p:cNvSpPr/>
          <p:nvPr/>
        </p:nvSpPr>
        <p:spPr>
          <a:xfrm>
            <a:off x="9132956" y="947530"/>
            <a:ext cx="3054733" cy="2779454"/>
          </a:xfrm>
          <a:prstGeom prst="rect">
            <a:avLst/>
          </a:prstGeom>
          <a:solidFill>
            <a:srgbClr val="62C6D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28377C6-F27C-D8F9-B1B6-F78AD0078FD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34" t="369" r="-107" b="17343"/>
          <a:stretch/>
        </p:blipFill>
        <p:spPr>
          <a:xfrm>
            <a:off x="8693426" y="1055315"/>
            <a:ext cx="3497340" cy="4529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941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8DF361-481B-3B94-4934-B7618BA75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904628"/>
            <a:ext cx="10838169" cy="622138"/>
          </a:xfr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sz="2800" dirty="0">
                <a:solidFill>
                  <a:srgbClr val="418E96"/>
                </a:solidFill>
                <a:latin typeface="Calibri"/>
                <a:cs typeface="Calibri"/>
              </a:rPr>
              <a:t>Vyhlášení prvního kola přijímacího řízení</a:t>
            </a:r>
            <a:br>
              <a:rPr lang="cs-CZ" sz="2800" dirty="0"/>
            </a:br>
            <a:br>
              <a:rPr lang="cs-CZ" sz="2800" dirty="0"/>
            </a:br>
            <a:endParaRPr lang="cs-CZ" sz="2800" dirty="0">
              <a:cs typeface="Calibri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6901B7-1777-E88B-3298-43D013787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800458"/>
            <a:ext cx="11092807" cy="4956324"/>
          </a:xfrm>
        </p:spPr>
        <p:txBody>
          <a:bodyPr vert="horz" lIns="0" tIns="0" rIns="0" bIns="0" rtlCol="0" anchor="t">
            <a:noAutofit/>
          </a:bodyPr>
          <a:lstStyle/>
          <a:p>
            <a:pPr marL="320040" indent="-320040">
              <a:spcAft>
                <a:spcPts val="500"/>
              </a:spcAft>
            </a:pPr>
            <a:r>
              <a:rPr lang="cs-CZ" sz="1800" dirty="0">
                <a:solidFill>
                  <a:srgbClr val="000000"/>
                </a:solidFill>
                <a:latin typeface="+mn-lt"/>
                <a:cs typeface="Calibri"/>
              </a:rPr>
              <a:t>Povinnými náležitostmi vyhlášeného přijímacího řízení jsou:</a:t>
            </a:r>
            <a:endParaRPr lang="en-US" sz="1800" dirty="0">
              <a:latin typeface="+mn-lt"/>
              <a:cs typeface="Calibri"/>
            </a:endParaRPr>
          </a:p>
          <a:p>
            <a:pPr marL="1188720" indent="-575945">
              <a:spcAft>
                <a:spcPts val="500"/>
              </a:spcAft>
              <a:buNone/>
            </a:pPr>
            <a:r>
              <a:rPr lang="cs-CZ" sz="1800" dirty="0">
                <a:solidFill>
                  <a:srgbClr val="000000"/>
                </a:solidFill>
                <a:latin typeface="+mn-lt"/>
                <a:cs typeface="Calibri"/>
              </a:rPr>
              <a:t>a)  kritéria přijímání do oboru vzdělání a způsob hodnocení jejich splnění,</a:t>
            </a:r>
            <a:endParaRPr lang="en-US" sz="1800" dirty="0">
              <a:solidFill>
                <a:srgbClr val="000000"/>
              </a:solidFill>
              <a:latin typeface="+mn-lt"/>
              <a:cs typeface="Calibri"/>
            </a:endParaRPr>
          </a:p>
          <a:p>
            <a:pPr marL="1188720" indent="-575945">
              <a:spcAft>
                <a:spcPts val="500"/>
              </a:spcAft>
              <a:buNone/>
            </a:pPr>
            <a:r>
              <a:rPr lang="cs-CZ" sz="1800" dirty="0">
                <a:solidFill>
                  <a:srgbClr val="000000"/>
                </a:solidFill>
                <a:latin typeface="+mn-lt"/>
                <a:cs typeface="Calibri"/>
              </a:rPr>
              <a:t>b)  </a:t>
            </a:r>
            <a:r>
              <a:rPr lang="cs-CZ" sz="1800" b="1" dirty="0">
                <a:solidFill>
                  <a:srgbClr val="000000"/>
                </a:solidFill>
                <a:latin typeface="+mn-lt"/>
                <a:cs typeface="Calibri"/>
              </a:rPr>
              <a:t>počet přijímaných uchazečů do oboru vzdělání,</a:t>
            </a:r>
            <a:endParaRPr lang="en-US" sz="1800" dirty="0">
              <a:solidFill>
                <a:srgbClr val="000000"/>
              </a:solidFill>
              <a:latin typeface="+mn-lt"/>
              <a:cs typeface="Calibri"/>
            </a:endParaRPr>
          </a:p>
          <a:p>
            <a:pPr marL="1188720" indent="-575945">
              <a:spcAft>
                <a:spcPts val="500"/>
              </a:spcAft>
              <a:buNone/>
            </a:pPr>
            <a:r>
              <a:rPr lang="cs-CZ" sz="1800" dirty="0">
                <a:solidFill>
                  <a:srgbClr val="000000"/>
                </a:solidFill>
                <a:latin typeface="+mn-lt"/>
                <a:cs typeface="Calibri"/>
              </a:rPr>
              <a:t>c)  způsob a náhradní způsob hodnocení uchazečů podle § 20 odst. 4 školského zákona,</a:t>
            </a:r>
            <a:endParaRPr lang="en-US" sz="1800" dirty="0">
              <a:solidFill>
                <a:srgbClr val="000000"/>
              </a:solidFill>
              <a:latin typeface="+mn-lt"/>
              <a:cs typeface="Calibri"/>
            </a:endParaRPr>
          </a:p>
          <a:p>
            <a:pPr marL="914400" indent="-301625">
              <a:spcAft>
                <a:spcPts val="500"/>
              </a:spcAft>
              <a:buNone/>
            </a:pPr>
            <a:r>
              <a:rPr lang="cs-CZ" sz="1800" dirty="0">
                <a:solidFill>
                  <a:srgbClr val="000000"/>
                </a:solidFill>
                <a:latin typeface="+mn-lt"/>
                <a:cs typeface="Calibri"/>
              </a:rPr>
              <a:t>d)  informace, zda ředitel stanovil školní zkoušku, a informace o jejím obsahu, formě a rozsahu učiva,</a:t>
            </a:r>
            <a:endParaRPr lang="en-US" sz="1800" dirty="0">
              <a:solidFill>
                <a:srgbClr val="000000"/>
              </a:solidFill>
              <a:latin typeface="+mn-lt"/>
              <a:cs typeface="Calibri"/>
            </a:endParaRPr>
          </a:p>
          <a:p>
            <a:pPr marL="1188720" indent="-575945">
              <a:spcAft>
                <a:spcPts val="500"/>
              </a:spcAft>
              <a:buNone/>
            </a:pPr>
            <a:r>
              <a:rPr lang="cs-CZ" sz="1800" dirty="0">
                <a:solidFill>
                  <a:srgbClr val="000000"/>
                </a:solidFill>
                <a:latin typeface="+mn-lt"/>
                <a:cs typeface="Calibri"/>
              </a:rPr>
              <a:t>e)  informace o obsahu a formě talentové zkoušky, pokud je součástí přijímacího řízení,</a:t>
            </a:r>
          </a:p>
          <a:p>
            <a:pPr marL="1188720" indent="-575945">
              <a:spcAft>
                <a:spcPts val="500"/>
              </a:spcAft>
              <a:buNone/>
            </a:pPr>
            <a:r>
              <a:rPr lang="cs-CZ" sz="1800" dirty="0">
                <a:solidFill>
                  <a:srgbClr val="000000"/>
                </a:solidFill>
                <a:latin typeface="+mn-lt"/>
                <a:cs typeface="Calibri"/>
              </a:rPr>
              <a:t>f) informace o podmínkách zdravotní způsobilosti ke vzdělávání, pokud jsou stanoveny </a:t>
            </a:r>
          </a:p>
          <a:p>
            <a:pPr marL="1188720" indent="-575945">
              <a:spcAft>
                <a:spcPts val="500"/>
              </a:spcAft>
              <a:buNone/>
            </a:pPr>
            <a:endParaRPr lang="cs-CZ" sz="1800" dirty="0">
              <a:solidFill>
                <a:srgbClr val="000000"/>
              </a:solidFill>
              <a:latin typeface="+mn-lt"/>
              <a:cs typeface="Calibri"/>
            </a:endParaRPr>
          </a:p>
          <a:p>
            <a:pPr marL="320040" indent="-320040">
              <a:spcAft>
                <a:spcPts val="500"/>
              </a:spcAft>
            </a:pPr>
            <a:r>
              <a:rPr lang="cs-CZ" sz="1800" dirty="0">
                <a:solidFill>
                  <a:srgbClr val="000000"/>
                </a:solidFill>
                <a:latin typeface="+mn-lt"/>
                <a:cs typeface="Calibri"/>
              </a:rPr>
              <a:t>Nepovinnými náležitostmi vyhlášeného přijímacího řízení jsou:</a:t>
            </a:r>
          </a:p>
          <a:p>
            <a:pPr marL="0" indent="571500">
              <a:spcAft>
                <a:spcPts val="500"/>
              </a:spcAft>
              <a:buNone/>
            </a:pPr>
            <a:r>
              <a:rPr lang="cs-CZ" sz="1800" dirty="0">
                <a:solidFill>
                  <a:srgbClr val="000000"/>
                </a:solidFill>
                <a:latin typeface="+mn-lt"/>
                <a:cs typeface="Calibri"/>
              </a:rPr>
              <a:t>a)  </a:t>
            </a:r>
            <a:r>
              <a:rPr lang="cs-CZ" sz="1800" b="1" dirty="0">
                <a:solidFill>
                  <a:srgbClr val="000000"/>
                </a:solidFill>
                <a:latin typeface="+mn-lt"/>
                <a:cs typeface="Calibri"/>
              </a:rPr>
              <a:t>hodnocení na vysvědčení z předchozího vzdělávání </a:t>
            </a:r>
            <a:r>
              <a:rPr lang="cs-CZ" sz="1800" dirty="0">
                <a:solidFill>
                  <a:srgbClr val="000000"/>
                </a:solidFill>
                <a:latin typeface="+mn-lt"/>
                <a:cs typeface="Calibri"/>
              </a:rPr>
              <a:t>(vysvědčení, výpis, formulář, …), </a:t>
            </a:r>
          </a:p>
          <a:p>
            <a:pPr marL="0" indent="571500">
              <a:spcAft>
                <a:spcPts val="700"/>
              </a:spcAft>
              <a:buNone/>
            </a:pPr>
            <a:r>
              <a:rPr lang="cs-CZ" sz="1800" dirty="0">
                <a:solidFill>
                  <a:srgbClr val="000000"/>
                </a:solidFill>
                <a:latin typeface="+mn-lt"/>
                <a:cs typeface="Calibri"/>
              </a:rPr>
              <a:t>b)  další skutečnosti, které osvědčují vhodné schopnosti, vědomosti a zájmy uchazeče.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5D7A329-0B5E-7B23-E846-4A7C27B58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6863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8DF361-481B-3B94-4934-B7618BA75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916450"/>
            <a:ext cx="8308329" cy="622138"/>
          </a:xfr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sz="2800">
                <a:solidFill>
                  <a:srgbClr val="418E96"/>
                </a:solidFill>
                <a:latin typeface="Calibri"/>
                <a:cs typeface="Calibri"/>
              </a:rPr>
              <a:t>Vyhlášení prvního kola přijímacího řízení</a:t>
            </a:r>
            <a:br>
              <a:rPr lang="cs-CZ" sz="2800"/>
            </a:br>
            <a:br>
              <a:rPr lang="cs-CZ" sz="2800"/>
            </a:br>
            <a:endParaRPr lang="cs-CZ" sz="2800">
              <a:cs typeface="Calibri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6901B7-1777-E88B-3298-43D013787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813963"/>
            <a:ext cx="6795127" cy="4850404"/>
          </a:xfrm>
        </p:spPr>
        <p:txBody>
          <a:bodyPr vert="horz" lIns="0" tIns="0" rIns="0" bIns="0" rtlCol="0" anchor="t">
            <a:noAutofit/>
          </a:bodyPr>
          <a:lstStyle/>
          <a:p>
            <a:pPr marL="320040" indent="-320040">
              <a:spcAft>
                <a:spcPts val="1500"/>
              </a:spcAft>
            </a:pPr>
            <a:r>
              <a:rPr lang="cs-CZ" sz="2100" dirty="0">
                <a:solidFill>
                  <a:srgbClr val="000000"/>
                </a:solidFill>
                <a:latin typeface="Calibri"/>
                <a:cs typeface="Calibri Light"/>
              </a:rPr>
              <a:t>Kritéria je nutné stanovit velmi podrobně tak, aby došlo </a:t>
            </a:r>
            <a:br>
              <a:rPr lang="cs-CZ" sz="2100" dirty="0">
                <a:solidFill>
                  <a:srgbClr val="000000"/>
                </a:solidFill>
                <a:latin typeface="Calibri"/>
                <a:cs typeface="Calibri Light"/>
              </a:rPr>
            </a:br>
            <a:r>
              <a:rPr lang="cs-CZ" sz="2100" dirty="0">
                <a:solidFill>
                  <a:srgbClr val="000000"/>
                </a:solidFill>
                <a:latin typeface="Calibri"/>
                <a:cs typeface="Calibri Light"/>
              </a:rPr>
              <a:t>k </a:t>
            </a:r>
            <a:r>
              <a:rPr lang="cs-CZ" sz="2100" b="1" dirty="0">
                <a:solidFill>
                  <a:srgbClr val="000000"/>
                </a:solidFill>
                <a:latin typeface="Calibri"/>
                <a:cs typeface="Calibri Light"/>
              </a:rPr>
              <a:t>jednoznačnému stanovení výsledného pořadí </a:t>
            </a:r>
            <a:r>
              <a:rPr lang="cs-CZ" sz="2100" dirty="0">
                <a:solidFill>
                  <a:srgbClr val="000000"/>
                </a:solidFill>
                <a:latin typeface="Calibri"/>
                <a:cs typeface="Calibri Light"/>
              </a:rPr>
              <a:t>všech uchazečů. </a:t>
            </a:r>
            <a:endParaRPr lang="en-US" sz="2100" dirty="0">
              <a:solidFill>
                <a:srgbClr val="000000"/>
              </a:solidFill>
              <a:latin typeface="Calibri"/>
              <a:cs typeface="Calibri Light"/>
            </a:endParaRPr>
          </a:p>
          <a:p>
            <a:pPr marL="320040" indent="-320040">
              <a:spcAft>
                <a:spcPts val="1500"/>
              </a:spcAft>
            </a:pPr>
            <a:r>
              <a:rPr lang="cs-CZ" sz="2100" dirty="0">
                <a:solidFill>
                  <a:srgbClr val="000000"/>
                </a:solidFill>
                <a:latin typeface="Calibri"/>
                <a:cs typeface="Calibri Light"/>
              </a:rPr>
              <a:t>Ředitel školy může v rámci kritérií pro přijetí stanovit </a:t>
            </a:r>
            <a:br>
              <a:rPr lang="cs-CZ" sz="2100" dirty="0">
                <a:solidFill>
                  <a:srgbClr val="000000"/>
                </a:solidFill>
                <a:latin typeface="Calibri"/>
                <a:cs typeface="Calibri Light"/>
              </a:rPr>
            </a:br>
            <a:r>
              <a:rPr lang="cs-CZ" sz="2100" dirty="0">
                <a:solidFill>
                  <a:srgbClr val="000000"/>
                </a:solidFill>
                <a:latin typeface="Calibri"/>
                <a:cs typeface="Calibri Light"/>
              </a:rPr>
              <a:t>hranici úspěšnosti v jednotné zkoušce, ve školní přijímací zkoušce, v talentové zkoušce nebo v celkovém hodnocení při přijímacím řízení, které musí uchazeč dosáhnout jako nezbytné podmínky pro přijetí.</a:t>
            </a:r>
            <a:endParaRPr lang="cs-CZ" dirty="0">
              <a:latin typeface="Calibri"/>
              <a:cs typeface="Calibri Light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5D7A329-0B5E-7B23-E846-4A7C27B58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8</a:t>
            </a:fld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F9323FB-BFBE-8E3E-9106-1107AE6AD550}"/>
              </a:ext>
            </a:extLst>
          </p:cNvPr>
          <p:cNvSpPr/>
          <p:nvPr/>
        </p:nvSpPr>
        <p:spPr>
          <a:xfrm>
            <a:off x="8553836" y="2644250"/>
            <a:ext cx="3054733" cy="2779454"/>
          </a:xfrm>
          <a:prstGeom prst="rect">
            <a:avLst/>
          </a:prstGeom>
          <a:solidFill>
            <a:srgbClr val="62C6D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F6F472A-24FF-F2F1-1CC8-FA942E470F1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832" b="6832"/>
          <a:stretch/>
        </p:blipFill>
        <p:spPr>
          <a:xfrm>
            <a:off x="8693426" y="1055315"/>
            <a:ext cx="3497340" cy="4529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962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8DF361-481B-3B94-4934-B7618BA75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742714"/>
            <a:ext cx="10838169" cy="713578"/>
          </a:xfr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sz="2800" dirty="0">
                <a:solidFill>
                  <a:srgbClr val="418E96"/>
                </a:solidFill>
                <a:latin typeface="Calibri"/>
                <a:cs typeface="Calibri"/>
              </a:rPr>
              <a:t>Podání přihlášky do prvního kola</a:t>
            </a:r>
            <a:br>
              <a:rPr lang="cs-CZ" sz="2800" dirty="0"/>
            </a:br>
            <a:br>
              <a:rPr lang="cs-CZ" sz="2800" dirty="0"/>
            </a:br>
            <a:br>
              <a:rPr lang="cs-CZ" sz="2800" dirty="0"/>
            </a:br>
            <a:endParaRPr lang="cs-CZ" sz="2800" dirty="0">
              <a:cs typeface="Calibri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6901B7-1777-E88B-3298-43D013787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456292"/>
            <a:ext cx="10493367" cy="4748804"/>
          </a:xfrm>
        </p:spPr>
        <p:txBody>
          <a:bodyPr vert="horz" lIns="0" tIns="0" rIns="0" bIns="0" rtlCol="0" anchor="t">
            <a:noAutofit/>
          </a:bodyPr>
          <a:lstStyle/>
          <a:p>
            <a:pPr marL="320040" indent="-320040">
              <a:spcAft>
                <a:spcPts val="1500"/>
              </a:spcAft>
            </a:pPr>
            <a:r>
              <a:rPr lang="cs-CZ" sz="2100" dirty="0">
                <a:solidFill>
                  <a:srgbClr val="00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Termín pro podávání přihlášek je stanoven</a:t>
            </a:r>
            <a:r>
              <a:rPr lang="cs-CZ" sz="2100" b="1" dirty="0">
                <a:solidFill>
                  <a:srgbClr val="00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 do 20. února 2025</a:t>
            </a:r>
            <a:r>
              <a:rPr lang="cs-CZ" sz="2100" b="1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Times New Roman"/>
              </a:rPr>
              <a:t> </a:t>
            </a:r>
            <a:endParaRPr lang="cs-CZ" sz="2100" dirty="0">
              <a:effectLst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0040" indent="-320040">
              <a:spcAft>
                <a:spcPts val="1500"/>
              </a:spcAft>
            </a:pPr>
            <a:r>
              <a:rPr lang="cs-CZ" sz="2100" b="1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V roce 2025 může uchazeč podat přihlášku nejdříve 1. února 2025.</a:t>
            </a:r>
            <a:endParaRPr lang="cs-CZ" sz="2100" dirty="0">
              <a:effectLst/>
              <a:latin typeface="Calibri"/>
              <a:ea typeface="Calibri" panose="020F0502020204030204" pitchFamily="34" charset="0"/>
              <a:cs typeface="Times New Roman"/>
            </a:endParaRPr>
          </a:p>
          <a:p>
            <a:pPr marL="320040" indent="-320040">
              <a:spcAft>
                <a:spcPts val="500"/>
              </a:spcAft>
            </a:pPr>
            <a:r>
              <a:rPr lang="cs-CZ" sz="2100" b="1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Přihláška se podává třemi způsoby:</a:t>
            </a:r>
            <a:r>
              <a:rPr lang="cs-CZ" sz="2100" b="1" dirty="0">
                <a:latin typeface="Calibri"/>
                <a:ea typeface="Calibri" panose="020F0502020204030204" pitchFamily="34" charset="0"/>
                <a:cs typeface="Times New Roman"/>
              </a:rPr>
              <a:t> </a:t>
            </a:r>
            <a:endParaRPr lang="cs-CZ" sz="2100" dirty="0">
              <a:effectLst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indent="-285750">
              <a:spcAft>
                <a:spcPts val="500"/>
              </a:spcAft>
              <a:buFont typeface="+mj-lt"/>
              <a:buAutoNum type="arabicPeriod"/>
            </a:pPr>
            <a:r>
              <a:rPr lang="cs-CZ" sz="2100" b="1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elektronicky prostřednictvím IS</a:t>
            </a:r>
            <a:r>
              <a:rPr lang="cs-CZ" sz="210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 na základě prokázání totožnosti s využitím prostředku pro elektronickou identifikaci,</a:t>
            </a:r>
          </a:p>
          <a:p>
            <a:pPr marL="800100" indent="-285750">
              <a:spcAft>
                <a:spcPts val="500"/>
              </a:spcAft>
              <a:buFont typeface="+mj-lt"/>
              <a:buAutoNum type="arabicPeriod"/>
            </a:pPr>
            <a:r>
              <a:rPr lang="cs-CZ" sz="2100" b="1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v podobě výpisu získaného z IS – </a:t>
            </a:r>
            <a:r>
              <a:rPr lang="cs-CZ" sz="210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v tomto případě bude přihlášce přidělen unikátní identifikační kód, prostřednictvím něhož se řediteli zpřístupní údaje z přihlášky,</a:t>
            </a:r>
          </a:p>
          <a:p>
            <a:pPr marL="800100" indent="-285750">
              <a:spcAft>
                <a:spcPts val="1500"/>
              </a:spcAft>
              <a:buFont typeface="+mj-lt"/>
              <a:buAutoNum type="arabicPeriod"/>
            </a:pPr>
            <a:r>
              <a:rPr lang="cs-CZ" sz="2100" b="1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na tiskopisu, </a:t>
            </a:r>
            <a:r>
              <a:rPr lang="cs-CZ" sz="210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který stanoví ministerstvo a zveřejní jej způsobem umožňujícím dálkový přístup.</a:t>
            </a:r>
            <a:r>
              <a:rPr lang="cs-CZ" sz="2100" dirty="0">
                <a:latin typeface="Calibri"/>
                <a:ea typeface="Calibri" panose="020F0502020204030204" pitchFamily="34" charset="0"/>
                <a:cs typeface="Times New Roman"/>
              </a:rPr>
              <a:t> </a:t>
            </a:r>
            <a:endParaRPr lang="cs-CZ" sz="2100" dirty="0"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0040" indent="-320040">
              <a:spcAft>
                <a:spcPts val="1500"/>
              </a:spcAft>
            </a:pPr>
            <a:r>
              <a:rPr lang="cs-CZ" sz="2100" b="1" dirty="0">
                <a:latin typeface="Calibri"/>
                <a:ea typeface="Calibri" panose="020F0502020204030204" pitchFamily="34" charset="0"/>
                <a:cs typeface="Calibri"/>
              </a:rPr>
              <a:t>Je-li přihláška podána prostřednictvím IS, veškeré úkony ředitel činí v IS, </a:t>
            </a:r>
            <a:r>
              <a:rPr lang="cs-CZ" sz="2100" dirty="0">
                <a:latin typeface="Calibri"/>
                <a:ea typeface="Calibri" panose="020F0502020204030204" pitchFamily="34" charset="0"/>
                <a:cs typeface="Calibri"/>
              </a:rPr>
              <a:t>až dokud uchazeč nesdělí, že o to nadále nemá zájem</a:t>
            </a:r>
            <a:r>
              <a:rPr lang="cs-CZ" sz="2100" b="1" dirty="0">
                <a:latin typeface="Calibri"/>
                <a:ea typeface="Calibri" panose="020F0502020204030204" pitchFamily="34" charset="0"/>
                <a:cs typeface="Calibri"/>
              </a:rPr>
              <a:t>; uchazeč úkony může činit </a:t>
            </a:r>
            <a:r>
              <a:rPr lang="cs-CZ" sz="2100" dirty="0">
                <a:latin typeface="Calibri"/>
                <a:ea typeface="Calibri" panose="020F0502020204030204" pitchFamily="34" charset="0"/>
                <a:cs typeface="Calibri"/>
              </a:rPr>
              <a:t>(ale také nemusí) </a:t>
            </a:r>
            <a:r>
              <a:rPr lang="cs-CZ" sz="2100" b="1" dirty="0">
                <a:latin typeface="Calibri"/>
                <a:ea typeface="Calibri" panose="020F0502020204030204" pitchFamily="34" charset="0"/>
                <a:cs typeface="Calibri"/>
              </a:rPr>
              <a:t>v IS v prvním stupni </a:t>
            </a:r>
            <a:r>
              <a:rPr lang="cs-CZ" sz="2100" dirty="0">
                <a:latin typeface="Calibri"/>
                <a:ea typeface="Calibri" panose="020F0502020204030204" pitchFamily="34" charset="0"/>
                <a:cs typeface="Calibri"/>
              </a:rPr>
              <a:t>(tedy neplatí pro podání odvolání). </a:t>
            </a:r>
            <a:endParaRPr lang="cs-CZ" sz="2100" dirty="0">
              <a:effectLst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1500"/>
              </a:spcAft>
              <a:buNone/>
            </a:pPr>
            <a:endParaRPr lang="cs-CZ" sz="2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20040" indent="-320040">
              <a:spcAft>
                <a:spcPts val="1500"/>
              </a:spcAft>
            </a:pPr>
            <a:endParaRPr lang="cs-CZ" sz="2100" dirty="0">
              <a:latin typeface="Calibri"/>
              <a:cs typeface="Calibri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5D7A329-0B5E-7B23-E846-4A7C27B58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8512742"/>
      </p:ext>
    </p:extLst>
  </p:cSld>
  <p:clrMapOvr>
    <a:masterClrMapping/>
  </p:clrMapOvr>
</p:sld>
</file>

<file path=ppt/theme/theme1.xml><?xml version="1.0" encoding="utf-8"?>
<a:theme xmlns:a="http://schemas.openxmlformats.org/drawingml/2006/main" name="Vlastní návrh">
  <a:themeElements>
    <a:clrScheme name="Vlastní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28D96"/>
      </a:accent1>
      <a:accent2>
        <a:srgbClr val="CFDBDD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C3D9473F156D44A99E23C23EA4BF7FF" ma:contentTypeVersion="14" ma:contentTypeDescription="Vytvoří nový dokument" ma:contentTypeScope="" ma:versionID="999c75b105591fb7c6d323d422396352">
  <xsd:schema xmlns:xsd="http://www.w3.org/2001/XMLSchema" xmlns:xs="http://www.w3.org/2001/XMLSchema" xmlns:p="http://schemas.microsoft.com/office/2006/metadata/properties" xmlns:ns3="e69054a4-9010-4db9-80eb-8e20b1c2419f" xmlns:ns4="67c8c3dc-3828-4220-a470-eb31b2886def" targetNamespace="http://schemas.microsoft.com/office/2006/metadata/properties" ma:root="true" ma:fieldsID="9a852a5e28811f057bdad3781de9a6cb" ns3:_="" ns4:_="">
    <xsd:import namespace="e69054a4-9010-4db9-80eb-8e20b1c2419f"/>
    <xsd:import namespace="67c8c3dc-3828-4220-a470-eb31b2886de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MediaServiceObjectDetectorVersion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9054a4-9010-4db9-80eb-8e20b1c241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c8c3dc-3828-4220-a470-eb31b2886de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67c8c3dc-3828-4220-a470-eb31b2886def">
      <UserInfo>
        <DisplayName>Členové webu PZ v roce 2024 - komunikační strategie</DisplayName>
        <AccountId>7</AccountId>
        <AccountType/>
      </UserInfo>
      <UserInfo>
        <DisplayName>Hájek Klára</DisplayName>
        <AccountId>40</AccountId>
        <AccountType/>
      </UserInfo>
      <UserInfo>
        <DisplayName>Kociánová Anna</DisplayName>
        <AccountId>41</AccountId>
        <AccountType/>
      </UserInfo>
      <UserInfo>
        <DisplayName>Vittek Emanuel</DisplayName>
        <AccountId>42</AccountId>
        <AccountType/>
      </UserInfo>
      <UserInfo>
        <DisplayName>Kuchařová Veronika</DisplayName>
        <AccountId>43</AccountId>
        <AccountType/>
      </UserInfo>
      <UserInfo>
        <DisplayName>Kubas Patrik</DisplayName>
        <AccountId>13</AccountId>
        <AccountType/>
      </UserInfo>
      <UserInfo>
        <DisplayName>Řezaninová Adéla</DisplayName>
        <AccountId>17</AccountId>
        <AccountType/>
      </UserInfo>
    </SharedWithUsers>
    <_activity xmlns="e69054a4-9010-4db9-80eb-8e20b1c2419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F926165-9715-4053-BAC7-0A5CD54321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9054a4-9010-4db9-80eb-8e20b1c2419f"/>
    <ds:schemaRef ds:uri="67c8c3dc-3828-4220-a470-eb31b2886de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8CB4F7A-5747-48AB-B797-E6AB3ACDF327}">
  <ds:schemaRefs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www.w3.org/XML/1998/namespace"/>
    <ds:schemaRef ds:uri="e69054a4-9010-4db9-80eb-8e20b1c2419f"/>
    <ds:schemaRef ds:uri="http://schemas.microsoft.com/office/infopath/2007/PartnerControls"/>
    <ds:schemaRef ds:uri="67c8c3dc-3828-4220-a470-eb31b2886def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E18F6E3C-A148-41A0-A955-93EA5885515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566</TotalTime>
  <Words>2305</Words>
  <Application>Microsoft Office PowerPoint</Application>
  <PresentationFormat>Širokoúhlá obrazovka</PresentationFormat>
  <Paragraphs>127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Symbol</vt:lpstr>
      <vt:lpstr>Symbol,Sans-Serif</vt:lpstr>
      <vt:lpstr>Times New Roman</vt:lpstr>
      <vt:lpstr>Vlastní návrh</vt:lpstr>
      <vt:lpstr>Prezentace pro rodiče vycházejících žáků ve školním roce 2024/25 </vt:lpstr>
      <vt:lpstr>Podle čeho vybrat střední školu</vt:lpstr>
      <vt:lpstr>Důležité webové stránky</vt:lpstr>
      <vt:lpstr>HLAVNÍ principy </vt:lpstr>
      <vt:lpstr>HLAVNÍ principy </vt:lpstr>
      <vt:lpstr>Vyhlášení prvního kola přijímacího řízení  </vt:lpstr>
      <vt:lpstr>Vyhlášení prvního kola přijímacího řízení  </vt:lpstr>
      <vt:lpstr>Vyhlášení prvního kola přijímacího řízení  </vt:lpstr>
      <vt:lpstr>Podání přihlášky do prvního kola   </vt:lpstr>
      <vt:lpstr>Podání přihlášky do prvního kola   </vt:lpstr>
      <vt:lpstr>Přílohy přihlášky     </vt:lpstr>
      <vt:lpstr>Nabídka základní školy</vt:lpstr>
      <vt:lpstr>TERMÍNY KONÁNÍ ZKOUŠEK     </vt:lpstr>
      <vt:lpstr>TERMÍNY KONÁNÍ NÁhradních ZKOUŠEK     </vt:lpstr>
      <vt:lpstr>Vyhodnocení výsledků      </vt:lpstr>
      <vt:lpstr>OPRAVNÉ PROSTŘEDKY      </vt:lpstr>
      <vt:lpstr>druhé kolo      </vt:lpstr>
      <vt:lpstr>třetí a další kola      </vt:lpstr>
      <vt:lpstr>třetí a další kola      </vt:lpstr>
      <vt:lpstr>Závěr</vt:lpstr>
    </vt:vector>
  </TitlesOfParts>
  <Company>Ministerstvo školství, mládeže a tělovýchovy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Změny financování regionálního školství</dc:title>
  <dc:creator>Matušková Zuzana</dc:creator>
  <cp:lastModifiedBy>Karel Kilian</cp:lastModifiedBy>
  <cp:revision>83</cp:revision>
  <cp:lastPrinted>2023-05-09T10:17:17Z</cp:lastPrinted>
  <dcterms:created xsi:type="dcterms:W3CDTF">2019-01-09T13:02:45Z</dcterms:created>
  <dcterms:modified xsi:type="dcterms:W3CDTF">2025-01-14T13:05:34Z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0x0101005C3D9473F156D44A99E23C23EA4BF7FF</vt:lpwstr>
  </property>
</Properties>
</file>